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77" r:id="rId2"/>
    <p:sldId id="347" r:id="rId3"/>
    <p:sldId id="381" r:id="rId4"/>
    <p:sldId id="278" r:id="rId5"/>
    <p:sldId id="364" r:id="rId6"/>
    <p:sldId id="358" r:id="rId7"/>
    <p:sldId id="360" r:id="rId8"/>
    <p:sldId id="361" r:id="rId9"/>
    <p:sldId id="359" r:id="rId10"/>
    <p:sldId id="365" r:id="rId11"/>
    <p:sldId id="382" r:id="rId12"/>
    <p:sldId id="304" r:id="rId13"/>
    <p:sldId id="344" r:id="rId14"/>
    <p:sldId id="345" r:id="rId15"/>
    <p:sldId id="346" r:id="rId16"/>
    <p:sldId id="362" r:id="rId17"/>
    <p:sldId id="363" r:id="rId18"/>
    <p:sldId id="349" r:id="rId19"/>
    <p:sldId id="289" r:id="rId20"/>
    <p:sldId id="366" r:id="rId21"/>
    <p:sldId id="376" r:id="rId22"/>
    <p:sldId id="377" r:id="rId23"/>
    <p:sldId id="383" r:id="rId24"/>
    <p:sldId id="374" r:id="rId25"/>
    <p:sldId id="370" r:id="rId26"/>
    <p:sldId id="367" r:id="rId27"/>
    <p:sldId id="375" r:id="rId28"/>
    <p:sldId id="378" r:id="rId29"/>
    <p:sldId id="371" r:id="rId30"/>
    <p:sldId id="372" r:id="rId31"/>
    <p:sldId id="373" r:id="rId32"/>
    <p:sldId id="318" r:id="rId33"/>
    <p:sldId id="350" r:id="rId34"/>
    <p:sldId id="380" r:id="rId35"/>
    <p:sldId id="351" r:id="rId36"/>
    <p:sldId id="353" r:id="rId37"/>
    <p:sldId id="355" r:id="rId38"/>
    <p:sldId id="356" r:id="rId39"/>
    <p:sldId id="273" r:id="rId4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4" autoAdjust="0"/>
    <p:restoredTop sz="76594" autoAdjust="0"/>
  </p:normalViewPr>
  <p:slideViewPr>
    <p:cSldViewPr snapToGrid="0">
      <p:cViewPr varScale="1">
        <p:scale>
          <a:sx n="81" d="100"/>
          <a:sy n="81" d="100"/>
        </p:scale>
        <p:origin x="1470" y="60"/>
      </p:cViewPr>
      <p:guideLst>
        <p:guide pos="3840"/>
        <p:guide orient="horz" pos="2160"/>
      </p:guideLst>
    </p:cSldViewPr>
  </p:slideViewPr>
  <p:outlineViewPr>
    <p:cViewPr>
      <p:scale>
        <a:sx n="33" d="100"/>
        <a:sy n="33" d="100"/>
      </p:scale>
      <p:origin x="0" y="-5880"/>
    </p:cViewPr>
  </p:outlin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65DD71D7-55AC-46BD-81B3-09AB2F9EFBD8}" type="datetimeFigureOut">
              <a:rPr lang="en-US" smtClean="0"/>
              <a:t>8/19/2026</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10T19:43:51.9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0 209,'1'-1,"-1"0,1 0,-1-1,1 1,-1 0,1 0,0 0,-1 0,1 0,0 0,0 0,0 0,0 1,0-1,0 0,0 1,0-1,0 0,0 1,0-1,1 1,-1-1,0 1,0 0,0 0,1-1,1 1,41-5,-40 5,470-3,-242 6,-186-3,0-2,67-12,-71 8,45-1,-44 5,44-9,-51 6,56-1,-60 5,-1-1,48-10,102-14,-134 19,0 2,0 2,85 6,-26 0,412-3,-490-2,-1 0,30-8,-27 5,46-3,63-5,-87 6,57 1,565 7,-655-2,0-1,36-9,-34 7,-1 0,27-1,134 5,-158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F89424F-BB59-4F4E-9822-4CA3E770FFD2}" type="datetimeFigureOut">
              <a:rPr lang="en-US" smtClean="0"/>
              <a:t>8/19/2026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5"/>
            <a:ext cx="5618480" cy="3141821"/>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1</a:t>
            </a:fld>
            <a:endParaRPr lang="en-US"/>
          </a:p>
        </p:txBody>
      </p:sp>
    </p:spTree>
    <p:extLst>
      <p:ext uri="{BB962C8B-B14F-4D97-AF65-F5344CB8AC3E}">
        <p14:creationId xmlns:p14="http://schemas.microsoft.com/office/powerpoint/2010/main" val="283464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Not trying to cover everything – looking to touch on cases most likely to arise in your cases; heavy on second amendment and fourth amendment </a:t>
            </a:r>
          </a:p>
        </p:txBody>
      </p:sp>
      <p:sp>
        <p:nvSpPr>
          <p:cNvPr id="4" name="Slide Number Placeholder 3"/>
          <p:cNvSpPr>
            <a:spLocks noGrp="1"/>
          </p:cNvSpPr>
          <p:nvPr>
            <p:ph type="sldNum" sz="quarter" idx="5"/>
          </p:nvPr>
        </p:nvSpPr>
        <p:spPr/>
        <p:txBody>
          <a:bodyPr/>
          <a:lstStyle/>
          <a:p>
            <a:fld id="{68322CDD-9D6C-4F63-9EC2-648226624108}" type="slidenum">
              <a:rPr lang="en-US" smtClean="0"/>
              <a:t>2</a:t>
            </a:fld>
            <a:endParaRPr lang="en-US"/>
          </a:p>
        </p:txBody>
      </p:sp>
    </p:spTree>
    <p:extLst>
      <p:ext uri="{BB962C8B-B14F-4D97-AF65-F5344CB8AC3E}">
        <p14:creationId xmlns:p14="http://schemas.microsoft.com/office/powerpoint/2010/main" val="237146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	</a:t>
            </a:r>
          </a:p>
        </p:txBody>
      </p:sp>
      <p:sp>
        <p:nvSpPr>
          <p:cNvPr id="4" name="Slide Number Placeholder 3"/>
          <p:cNvSpPr>
            <a:spLocks noGrp="1"/>
          </p:cNvSpPr>
          <p:nvPr>
            <p:ph type="sldNum" sz="quarter" idx="5"/>
          </p:nvPr>
        </p:nvSpPr>
        <p:spPr/>
        <p:txBody>
          <a:bodyPr/>
          <a:lstStyle/>
          <a:p>
            <a:fld id="{68322CDD-9D6C-4F63-9EC2-648226624108}" type="slidenum">
              <a:rPr lang="en-US" smtClean="0"/>
              <a:t>3</a:t>
            </a:fld>
            <a:endParaRPr lang="en-US"/>
          </a:p>
        </p:txBody>
      </p:sp>
    </p:spTree>
    <p:extLst>
      <p:ext uri="{BB962C8B-B14F-4D97-AF65-F5344CB8AC3E}">
        <p14:creationId xmlns:p14="http://schemas.microsoft.com/office/powerpoint/2010/main" val="78772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 Slide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4</a:t>
            </a:fld>
            <a:endParaRPr lang="en-US"/>
          </a:p>
        </p:txBody>
      </p:sp>
    </p:spTree>
    <p:extLst>
      <p:ext uri="{BB962C8B-B14F-4D97-AF65-F5344CB8AC3E}">
        <p14:creationId xmlns:p14="http://schemas.microsoft.com/office/powerpoint/2010/main" val="387714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The Supreme Court issued two Fourth Amendment opinions on the merits docket this term.</a:t>
            </a:r>
          </a:p>
          <a:p>
            <a:endParaRPr lang="en-US" dirty="0"/>
          </a:p>
          <a:p>
            <a:r>
              <a:rPr lang="en-US" i="1" dirty="0" err="1"/>
              <a:t>Chatrie</a:t>
            </a:r>
            <a:r>
              <a:rPr lang="en-US" i="1" dirty="0"/>
              <a:t> v. United States</a:t>
            </a:r>
            <a:r>
              <a:rPr lang="en-US" i="0" dirty="0"/>
              <a:t> addressed whether getting geofence data from Google is a search.</a:t>
            </a:r>
          </a:p>
          <a:p>
            <a:endParaRPr lang="en-US" i="0" dirty="0"/>
          </a:p>
          <a:p>
            <a:r>
              <a:rPr lang="en-US" i="1" dirty="0"/>
              <a:t>Case v. Montana</a:t>
            </a:r>
            <a:r>
              <a:rPr lang="en-US" i="0" dirty="0"/>
              <a:t> addressed the emergency aid exception to the warrant requirement</a:t>
            </a:r>
            <a:endParaRPr lang="en-US" i="1" dirty="0"/>
          </a:p>
        </p:txBody>
      </p:sp>
      <p:sp>
        <p:nvSpPr>
          <p:cNvPr id="4" name="Slide Number Placeholder 3"/>
          <p:cNvSpPr>
            <a:spLocks noGrp="1"/>
          </p:cNvSpPr>
          <p:nvPr>
            <p:ph type="sldNum" sz="quarter" idx="5"/>
          </p:nvPr>
        </p:nvSpPr>
        <p:spPr/>
        <p:txBody>
          <a:bodyPr/>
          <a:lstStyle/>
          <a:p>
            <a:fld id="{68322CDD-9D6C-4F63-9EC2-648226624108}" type="slidenum">
              <a:rPr lang="en-US" smtClean="0"/>
              <a:t>5</a:t>
            </a:fld>
            <a:endParaRPr lang="en-US"/>
          </a:p>
        </p:txBody>
      </p:sp>
    </p:spTree>
    <p:extLst>
      <p:ext uri="{BB962C8B-B14F-4D97-AF65-F5344CB8AC3E}">
        <p14:creationId xmlns:p14="http://schemas.microsoft.com/office/powerpoint/2010/main" val="2129285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Ann</a:t>
            </a:r>
          </a:p>
          <a:p>
            <a:pPr marL="171450" indent="-171450">
              <a:buFont typeface="Arial" panose="020B0604020202020204" pitchFamily="34" charset="0"/>
              <a:buChar char="•"/>
            </a:pPr>
            <a:r>
              <a:rPr lang="en-US" dirty="0" err="1"/>
              <a:t>Chatrie</a:t>
            </a:r>
            <a:r>
              <a:rPr lang="en-US" dirty="0"/>
              <a:t> has broad implications for government surveillance.</a:t>
            </a:r>
          </a:p>
          <a:p>
            <a:pPr marL="171450" indent="-171450">
              <a:buFont typeface="Arial" panose="020B0604020202020204" pitchFamily="34" charset="0"/>
              <a:buChar char="•"/>
            </a:pPr>
            <a:r>
              <a:rPr lang="en-US" dirty="0" err="1"/>
              <a:t>Chatrie</a:t>
            </a:r>
            <a:r>
              <a:rPr lang="en-US" dirty="0"/>
              <a:t> arose from a bank-robbery investigation where police had no suspects. They obtained a “geofence warrant” that required Google to search the Location History of literally, all Google users who had location history enabled on their phones - so law enforcement could identify devices near the crime scene. Once that huge data search identified records of 19 devices, second and third steps allowed investigators to choose what additional data to obtain about those 19 devices.</a:t>
            </a:r>
          </a:p>
          <a:p>
            <a:pPr marL="171450" indent="-171450">
              <a:buFont typeface="Arial" panose="020B0604020202020204" pitchFamily="34" charset="0"/>
              <a:buChar char="•"/>
            </a:pPr>
            <a:r>
              <a:rPr lang="en-US" dirty="0"/>
              <a:t>[Click]</a:t>
            </a:r>
          </a:p>
          <a:p>
            <a:pPr marL="171450" indent="-171450">
              <a:buFont typeface="Arial" panose="020B0604020202020204" pitchFamily="34" charset="0"/>
              <a:buChar char="•"/>
            </a:pPr>
            <a:r>
              <a:rPr lang="en-US" dirty="0"/>
              <a:t>Before </a:t>
            </a:r>
            <a:r>
              <a:rPr lang="en-US" dirty="0" err="1"/>
              <a:t>Chatrie</a:t>
            </a:r>
            <a:r>
              <a:rPr lang="en-US" dirty="0"/>
              <a:t>, the government was arguing based on Carpenter v. United States that location searches shorter than 7 days weren’t a fourth-amendment search at all. </a:t>
            </a:r>
          </a:p>
          <a:p>
            <a:pPr marL="171450" indent="-171450">
              <a:buFont typeface="Arial" panose="020B0604020202020204" pitchFamily="34" charset="0"/>
              <a:buChar char="•"/>
            </a:pPr>
            <a:r>
              <a:rPr lang="en-US" dirty="0"/>
              <a:t>In </a:t>
            </a:r>
            <a:r>
              <a:rPr lang="en-US" dirty="0" err="1"/>
              <a:t>Chatrie</a:t>
            </a:r>
            <a:r>
              <a:rPr lang="en-US" dirty="0"/>
              <a:t> the Court held a person’s privacy interest in their cell-phone location data exists regardless of the length of time their location is monitored, rejecting that notion that short-term location surveillance isn’t a Fourth Amendment search.</a:t>
            </a:r>
          </a:p>
          <a:p>
            <a:pPr marL="171450" indent="-171450">
              <a:buFont typeface="Arial" panose="020B0604020202020204" pitchFamily="34" charset="0"/>
              <a:buChar char="•"/>
            </a:pPr>
            <a:r>
              <a:rPr lang="en-US" dirty="0"/>
              <a:t>[Click}</a:t>
            </a:r>
          </a:p>
          <a:p>
            <a:pPr marL="171450" indent="-171450">
              <a:buFont typeface="Arial" panose="020B0604020202020204" pitchFamily="34" charset="0"/>
              <a:buChar char="•"/>
            </a:pPr>
            <a:r>
              <a:rPr lang="en-US" dirty="0"/>
              <a:t>The Court also considered the third-party doctrine, and may have killed it in the context of digital searches – this was a rule from the 1970s that people don’t have privacy in the phone numbers they dial or the checks they deposit because they voluntarily shared that information with third party phone companies and banks. </a:t>
            </a:r>
          </a:p>
          <a:p>
            <a:pPr marL="628650" lvl="1" indent="-171450">
              <a:buFont typeface="Arial" panose="020B0604020202020204" pitchFamily="34" charset="0"/>
              <a:buChar char="•"/>
            </a:pPr>
            <a:r>
              <a:rPr lang="en-US" dirty="0"/>
              <a:t>Instead of using third-party the Court employed a two-part test that considers:</a:t>
            </a:r>
          </a:p>
          <a:p>
            <a:pPr marL="628650" lvl="1" indent="-171450">
              <a:buFont typeface="Arial" panose="020B0604020202020204" pitchFamily="34" charset="0"/>
              <a:buChar char="•"/>
            </a:pPr>
            <a:r>
              <a:rPr lang="en-US" dirty="0"/>
              <a:t>(1) whether a user “reasonably understands” the data as their own, and</a:t>
            </a:r>
          </a:p>
          <a:p>
            <a:pPr marL="628650" lvl="1" indent="-171450">
              <a:buFont typeface="Arial" panose="020B0604020202020204" pitchFamily="34" charset="0"/>
              <a:buChar char="•"/>
            </a:pPr>
            <a:r>
              <a:rPr lang="en-US" dirty="0"/>
              <a:t>(2) whether a user meaningfully intended to share it as opposed to merely having it processed by a tech company.</a:t>
            </a:r>
          </a:p>
          <a:p>
            <a:pPr marL="628650" lvl="1" indent="-171450">
              <a:buFont typeface="Arial" panose="020B0604020202020204" pitchFamily="34" charset="0"/>
              <a:buChar char="•"/>
            </a:pPr>
            <a:r>
              <a:rPr lang="en-US" dirty="0"/>
              <a:t>Recognized cloud-stored data like email, photos, and calendar appointments satisfy this test.</a:t>
            </a:r>
          </a:p>
          <a:p>
            <a:pPr marL="628650" lvl="1" indent="-171450">
              <a:buFont typeface="Arial" panose="020B0604020202020204" pitchFamily="34" charset="0"/>
              <a:buChar char="•"/>
            </a:pPr>
            <a:r>
              <a:rPr lang="en-US" dirty="0"/>
              <a:t>And location data does, too.</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6</a:t>
            </a:fld>
            <a:endParaRPr lang="en-US"/>
          </a:p>
        </p:txBody>
      </p:sp>
    </p:spTree>
    <p:extLst>
      <p:ext uri="{BB962C8B-B14F-4D97-AF65-F5344CB8AC3E}">
        <p14:creationId xmlns:p14="http://schemas.microsoft.com/office/powerpoint/2010/main" val="3792401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Ann</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You probably won’t see any geofence warrants, because Google doesn’t store people’s location data centrally any more, and none of the other tech companies ever cooperated. But </a:t>
            </a:r>
            <a:r>
              <a:rPr lang="en-US" dirty="0" err="1"/>
              <a:t>Chatrie</a:t>
            </a:r>
            <a:r>
              <a:rPr lang="en-US" dirty="0"/>
              <a:t> has implications for other types of digital surveillance.</a:t>
            </a:r>
          </a:p>
          <a:p>
            <a:pPr marL="171450" indent="-171450">
              <a:buFont typeface="Arial" panose="020B0604020202020204" pitchFamily="34" charset="0"/>
              <a:buChar char="•"/>
            </a:pPr>
            <a:r>
              <a:rPr lang="en-US" dirty="0"/>
              <a:t>	</a:t>
            </a:r>
          </a:p>
          <a:p>
            <a:pPr marL="171450" indent="-171450">
              <a:buFont typeface="Arial" panose="020B0604020202020204" pitchFamily="34" charset="0"/>
              <a:buChar char="•"/>
            </a:pPr>
            <a:r>
              <a:rPr lang="en-US" dirty="0"/>
              <a:t>I highly recommend reading the Mississippi district court’s opinion denying a tower-dump warrant application and holding it’s per se unconstitutional. It is thorough. It can provide you with the framework for making similar arguments</a:t>
            </a:r>
          </a:p>
          <a:p>
            <a:pPr marL="171450" indent="-171450">
              <a:buFont typeface="Arial" panose="020B0604020202020204" pitchFamily="34" charset="0"/>
              <a:buChar char="•"/>
            </a:pPr>
            <a:r>
              <a:rPr lang="en-US" dirty="0"/>
              <a:t>[Click]	</a:t>
            </a:r>
          </a:p>
          <a:p>
            <a:pPr marL="171450" indent="-171450">
              <a:buFont typeface="Arial" panose="020B0604020202020204" pitchFamily="34" charset="0"/>
              <a:buChar char="•"/>
            </a:pPr>
            <a:r>
              <a:rPr lang="en-US" dirty="0"/>
              <a:t>Here are a few additional types of surveillance that might be affected by </a:t>
            </a:r>
            <a:r>
              <a:rPr lang="en-US" dirty="0" err="1"/>
              <a:t>Chatrie</a:t>
            </a:r>
            <a:r>
              <a:rPr lang="en-US" dirty="0"/>
              <a:t>: stingrays, license plate readers and keyword warrants.</a:t>
            </a:r>
          </a:p>
          <a:p>
            <a:pPr marL="171450" indent="-171450">
              <a:buFont typeface="Arial" panose="020B0604020202020204" pitchFamily="34" charset="0"/>
              <a:buChar char="•"/>
            </a:pPr>
            <a:r>
              <a:rPr lang="en-US" dirty="0"/>
              <a:t>The NACDL Fourth Amendment Center is a good resource if you encounter one of these searches.</a:t>
            </a:r>
          </a:p>
        </p:txBody>
      </p:sp>
      <p:sp>
        <p:nvSpPr>
          <p:cNvPr id="4" name="Slide Number Placeholder 3"/>
          <p:cNvSpPr>
            <a:spLocks noGrp="1"/>
          </p:cNvSpPr>
          <p:nvPr>
            <p:ph type="sldNum" sz="quarter" idx="5"/>
          </p:nvPr>
        </p:nvSpPr>
        <p:spPr/>
        <p:txBody>
          <a:bodyPr/>
          <a:lstStyle/>
          <a:p>
            <a:fld id="{68322CDD-9D6C-4F63-9EC2-648226624108}" type="slidenum">
              <a:rPr lang="en-US" smtClean="0"/>
              <a:t>7</a:t>
            </a:fld>
            <a:endParaRPr lang="en-US"/>
          </a:p>
        </p:txBody>
      </p:sp>
    </p:spTree>
    <p:extLst>
      <p:ext uri="{BB962C8B-B14F-4D97-AF65-F5344CB8AC3E}">
        <p14:creationId xmlns:p14="http://schemas.microsoft.com/office/powerpoint/2010/main" val="648886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p:txBody>
      </p:sp>
      <p:sp>
        <p:nvSpPr>
          <p:cNvPr id="4" name="Slide Number Placeholder 3"/>
          <p:cNvSpPr>
            <a:spLocks noGrp="1"/>
          </p:cNvSpPr>
          <p:nvPr>
            <p:ph type="sldNum" sz="quarter" idx="5"/>
          </p:nvPr>
        </p:nvSpPr>
        <p:spPr/>
        <p:txBody>
          <a:bodyPr/>
          <a:lstStyle/>
          <a:p>
            <a:fld id="{68322CDD-9D6C-4F63-9EC2-648226624108}" type="slidenum">
              <a:rPr lang="en-US" smtClean="0"/>
              <a:t>8</a:t>
            </a:fld>
            <a:endParaRPr lang="en-US"/>
          </a:p>
        </p:txBody>
      </p:sp>
    </p:spTree>
    <p:extLst>
      <p:ext uri="{BB962C8B-B14F-4D97-AF65-F5344CB8AC3E}">
        <p14:creationId xmlns:p14="http://schemas.microsoft.com/office/powerpoint/2010/main" val="2160683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err="1"/>
              <a:t>Chatrie</a:t>
            </a:r>
            <a:r>
              <a:rPr lang="en-US" dirty="0"/>
              <a:t> has been pending for 7 years, and it still isn’t over.</a:t>
            </a:r>
          </a:p>
          <a:p>
            <a:endParaRPr lang="en-US" dirty="0"/>
          </a:p>
          <a:p>
            <a:r>
              <a:rPr lang="en-US" dirty="0"/>
              <a:t>The Supreme Court remanded it to the 4</a:t>
            </a:r>
            <a:r>
              <a:rPr lang="en-US" baseline="30000" dirty="0"/>
              <a:t>th</a:t>
            </a:r>
            <a:r>
              <a:rPr lang="en-US" dirty="0"/>
              <a:t> Circuit to decide:</a:t>
            </a:r>
          </a:p>
          <a:p>
            <a:endParaRPr lang="en-US" dirty="0"/>
          </a:p>
          <a:p>
            <a:r>
              <a:rPr lang="en-US" dirty="0"/>
              <a:t>[click} whether the warrant satisfied probable cause and particularity requirements and</a:t>
            </a:r>
          </a:p>
          <a:p>
            <a:endParaRPr lang="en-US" dirty="0"/>
          </a:p>
          <a:p>
            <a:r>
              <a:rPr lang="en-US" dirty="0"/>
              <a:t>[click] whether the good-faith </a:t>
            </a:r>
            <a:r>
              <a:rPr lang="en-US" dirty="0" err="1"/>
              <a:t>exceptionapplies</a:t>
            </a:r>
            <a:r>
              <a:rPr lang="en-US" dirty="0"/>
              <a:t>.</a:t>
            </a:r>
          </a:p>
          <a:p>
            <a:endParaRPr lang="en-US" dirty="0"/>
          </a:p>
          <a:p>
            <a:r>
              <a:rPr lang="en-US" dirty="0"/>
              <a:t>The good-faith exception prevents a person from getting relief if police relied on existing precedent at the time of the search. It’s possible </a:t>
            </a:r>
            <a:r>
              <a:rPr lang="en-US" dirty="0" err="1"/>
              <a:t>Chatrie</a:t>
            </a:r>
            <a:r>
              <a:rPr lang="en-US" dirty="0"/>
              <a:t> won’t be able to benefit from his own litigation.</a:t>
            </a:r>
          </a:p>
        </p:txBody>
      </p:sp>
      <p:sp>
        <p:nvSpPr>
          <p:cNvPr id="4" name="Slide Number Placeholder 3"/>
          <p:cNvSpPr>
            <a:spLocks noGrp="1"/>
          </p:cNvSpPr>
          <p:nvPr>
            <p:ph type="sldNum" sz="quarter" idx="5"/>
          </p:nvPr>
        </p:nvSpPr>
        <p:spPr/>
        <p:txBody>
          <a:bodyPr/>
          <a:lstStyle/>
          <a:p>
            <a:fld id="{68322CDD-9D6C-4F63-9EC2-648226624108}" type="slidenum">
              <a:rPr lang="en-US" smtClean="0"/>
              <a:t>9</a:t>
            </a:fld>
            <a:endParaRPr lang="en-US"/>
          </a:p>
        </p:txBody>
      </p:sp>
    </p:spTree>
    <p:extLst>
      <p:ext uri="{BB962C8B-B14F-4D97-AF65-F5344CB8AC3E}">
        <p14:creationId xmlns:p14="http://schemas.microsoft.com/office/powerpoint/2010/main" val="961202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Ann</a:t>
            </a:r>
          </a:p>
          <a:p>
            <a:pPr marL="171450" indent="-171450">
              <a:buFont typeface="Arial" panose="020B0604020202020204" pitchFamily="34" charset="0"/>
              <a:buChar char="•"/>
            </a:pPr>
            <a:r>
              <a:rPr lang="en-US" dirty="0"/>
              <a:t>Talk from slide for 1</a:t>
            </a:r>
            <a:r>
              <a:rPr lang="en-US" baseline="30000" dirty="0"/>
              <a:t>st</a:t>
            </a:r>
            <a:r>
              <a:rPr lang="en-US" dirty="0"/>
              <a:t> 2 clicks</a:t>
            </a:r>
          </a:p>
          <a:p>
            <a:pPr marL="171450" indent="-171450">
              <a:buFont typeface="Arial" panose="020B0604020202020204" pitchFamily="34" charset="0"/>
              <a:buChar char="•"/>
            </a:pPr>
            <a:r>
              <a:rPr lang="en-US" dirty="0"/>
              <a:t>Takeaway is – if you get one of these cases You’ll need to compare emergency-aid cases to other emergency-aid cases.</a:t>
            </a:r>
          </a:p>
          <a:p>
            <a:pPr marL="171450" indent="-171450">
              <a:buFont typeface="Arial" panose="020B0604020202020204" pitchFamily="34" charset="0"/>
              <a:buChar char="•"/>
            </a:pPr>
            <a:r>
              <a:rPr lang="en-US" dirty="0"/>
              <a:t>[click] Like everything that requires reasonableness review, it depends on the totality of the circumstances</a:t>
            </a:r>
          </a:p>
          <a:p>
            <a:pPr marL="171450" indent="-171450">
              <a:buFont typeface="Arial" panose="020B0604020202020204" pitchFamily="34" charset="0"/>
              <a:buChar char="•"/>
            </a:pPr>
            <a:r>
              <a:rPr lang="en-US" dirty="0"/>
              <a:t>[click]A warrant is required to search beyond what’s needed to render emergency aid and keep officers safe.</a:t>
            </a:r>
          </a:p>
        </p:txBody>
      </p:sp>
      <p:sp>
        <p:nvSpPr>
          <p:cNvPr id="4" name="Slide Number Placeholder 3"/>
          <p:cNvSpPr>
            <a:spLocks noGrp="1"/>
          </p:cNvSpPr>
          <p:nvPr>
            <p:ph type="sldNum" sz="quarter" idx="5"/>
          </p:nvPr>
        </p:nvSpPr>
        <p:spPr/>
        <p:txBody>
          <a:bodyPr/>
          <a:lstStyle/>
          <a:p>
            <a:fld id="{68322CDD-9D6C-4F63-9EC2-648226624108}" type="slidenum">
              <a:rPr lang="en-US" smtClean="0"/>
              <a:t>10</a:t>
            </a:fld>
            <a:endParaRPr lang="en-US"/>
          </a:p>
        </p:txBody>
      </p:sp>
    </p:spTree>
    <p:extLst>
      <p:ext uri="{BB962C8B-B14F-4D97-AF65-F5344CB8AC3E}">
        <p14:creationId xmlns:p14="http://schemas.microsoft.com/office/powerpoint/2010/main" val="1763041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p:txBody>
      </p:sp>
      <p:sp>
        <p:nvSpPr>
          <p:cNvPr id="4" name="Slide Number Placeholder 3"/>
          <p:cNvSpPr>
            <a:spLocks noGrp="1"/>
          </p:cNvSpPr>
          <p:nvPr>
            <p:ph type="sldNum" sz="quarter" idx="5"/>
          </p:nvPr>
        </p:nvSpPr>
        <p:spPr/>
        <p:txBody>
          <a:bodyPr/>
          <a:lstStyle/>
          <a:p>
            <a:fld id="{68322CDD-9D6C-4F63-9EC2-648226624108}" type="slidenum">
              <a:rPr lang="en-US" smtClean="0"/>
              <a:t>11</a:t>
            </a:fld>
            <a:endParaRPr lang="en-US"/>
          </a:p>
        </p:txBody>
      </p:sp>
    </p:spTree>
    <p:extLst>
      <p:ext uri="{BB962C8B-B14F-4D97-AF65-F5344CB8AC3E}">
        <p14:creationId xmlns:p14="http://schemas.microsoft.com/office/powerpoint/2010/main" val="1881894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Bruen – now four years old; lots of litigation since then, both on the civil and criminal front – as an example of that – 8 published opinions on 2A issue in the Fourth Circuit in the past year; when thinking about these issues, it’s important to separate out how the Fourth Circuit views the Second Amendment from how the Supreme Court does</a:t>
            </a:r>
          </a:p>
        </p:txBody>
      </p:sp>
      <p:sp>
        <p:nvSpPr>
          <p:cNvPr id="4" name="Slide Number Placeholder 3"/>
          <p:cNvSpPr>
            <a:spLocks noGrp="1"/>
          </p:cNvSpPr>
          <p:nvPr>
            <p:ph type="sldNum" sz="quarter" idx="5"/>
          </p:nvPr>
        </p:nvSpPr>
        <p:spPr/>
        <p:txBody>
          <a:bodyPr/>
          <a:lstStyle/>
          <a:p>
            <a:fld id="{68322CDD-9D6C-4F63-9EC2-648226624108}" type="slidenum">
              <a:rPr lang="en-US" smtClean="0"/>
              <a:t>12</a:t>
            </a:fld>
            <a:endParaRPr lang="en-US"/>
          </a:p>
        </p:txBody>
      </p:sp>
    </p:spTree>
    <p:extLst>
      <p:ext uri="{BB962C8B-B14F-4D97-AF65-F5344CB8AC3E}">
        <p14:creationId xmlns:p14="http://schemas.microsoft.com/office/powerpoint/2010/main" val="133567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Sometimes a picture is worth a thousand words</a:t>
            </a:r>
          </a:p>
        </p:txBody>
      </p:sp>
      <p:sp>
        <p:nvSpPr>
          <p:cNvPr id="4" name="Slide Number Placeholder 3"/>
          <p:cNvSpPr>
            <a:spLocks noGrp="1"/>
          </p:cNvSpPr>
          <p:nvPr>
            <p:ph type="sldNum" sz="quarter" idx="5"/>
          </p:nvPr>
        </p:nvSpPr>
        <p:spPr/>
        <p:txBody>
          <a:bodyPr/>
          <a:lstStyle/>
          <a:p>
            <a:fld id="{68322CDD-9D6C-4F63-9EC2-648226624108}" type="slidenum">
              <a:rPr lang="en-US" smtClean="0"/>
              <a:t>13</a:t>
            </a:fld>
            <a:endParaRPr lang="en-US"/>
          </a:p>
        </p:txBody>
      </p:sp>
    </p:spTree>
    <p:extLst>
      <p:ext uri="{BB962C8B-B14F-4D97-AF65-F5344CB8AC3E}">
        <p14:creationId xmlns:p14="http://schemas.microsoft.com/office/powerpoint/2010/main" val="132171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numbers are post-Bruen. </a:t>
            </a:r>
          </a:p>
        </p:txBody>
      </p:sp>
      <p:sp>
        <p:nvSpPr>
          <p:cNvPr id="4" name="Slide Number Placeholder 3"/>
          <p:cNvSpPr>
            <a:spLocks noGrp="1"/>
          </p:cNvSpPr>
          <p:nvPr>
            <p:ph type="sldNum" sz="quarter" idx="5"/>
          </p:nvPr>
        </p:nvSpPr>
        <p:spPr/>
        <p:txBody>
          <a:bodyPr/>
          <a:lstStyle/>
          <a:p>
            <a:fld id="{68322CDD-9D6C-4F63-9EC2-648226624108}" type="slidenum">
              <a:rPr lang="en-US" smtClean="0"/>
              <a:t>14</a:t>
            </a:fld>
            <a:endParaRPr lang="en-US" dirty="0"/>
          </a:p>
        </p:txBody>
      </p:sp>
    </p:spTree>
    <p:extLst>
      <p:ext uri="{BB962C8B-B14F-4D97-AF65-F5344CB8AC3E}">
        <p14:creationId xmlns:p14="http://schemas.microsoft.com/office/powerpoint/2010/main" val="1847296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Backstory – terrorism investigation; search warrant – found weed and cocaine; admitted weed use, said he’d stopped using cocaine; </a:t>
            </a:r>
          </a:p>
          <a:p>
            <a:endParaRPr lang="en-US" dirty="0"/>
          </a:p>
          <a:p>
            <a:r>
              <a:rPr lang="en-US" dirty="0"/>
              <a:t>Drunkard analogy – required significant incapacitation, not just use or even excessive use; lots of fun quotes about how drunk all the founding fathers were</a:t>
            </a:r>
          </a:p>
          <a:p>
            <a:endParaRPr lang="en-US" dirty="0"/>
          </a:p>
          <a:p>
            <a:r>
              <a:rPr lang="en-US" dirty="0"/>
              <a:t>Holding – key was breadth of gov’t theory; opinion held it would sweep in someone who uses a “mild gummy” as  sleep aid or a college student who used Adderall to cram for exams</a:t>
            </a:r>
          </a:p>
        </p:txBody>
      </p:sp>
      <p:sp>
        <p:nvSpPr>
          <p:cNvPr id="4" name="Slide Number Placeholder 3"/>
          <p:cNvSpPr>
            <a:spLocks noGrp="1"/>
          </p:cNvSpPr>
          <p:nvPr>
            <p:ph type="sldNum" sz="quarter" idx="5"/>
          </p:nvPr>
        </p:nvSpPr>
        <p:spPr/>
        <p:txBody>
          <a:bodyPr/>
          <a:lstStyle/>
          <a:p>
            <a:fld id="{68322CDD-9D6C-4F63-9EC2-648226624108}" type="slidenum">
              <a:rPr lang="en-US" smtClean="0"/>
              <a:t>15</a:t>
            </a:fld>
            <a:endParaRPr lang="en-US"/>
          </a:p>
        </p:txBody>
      </p:sp>
    </p:spTree>
    <p:extLst>
      <p:ext uri="{BB962C8B-B14F-4D97-AF65-F5344CB8AC3E}">
        <p14:creationId xmlns:p14="http://schemas.microsoft.com/office/powerpoint/2010/main" val="3392216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Does not address whether these extra-statutory findings, if sufficient, would be treated as an element of the offense to go to jury or as legal question to be resolved by judge. </a:t>
            </a:r>
          </a:p>
          <a:p>
            <a:endParaRPr lang="en-US" dirty="0"/>
          </a:p>
          <a:p>
            <a:r>
              <a:rPr lang="en-US" dirty="0"/>
              <a:t>Bottom line – unclear whether prosecutors will continue trying to use (g)(3); if they do, there is plenty to litigate</a:t>
            </a:r>
          </a:p>
        </p:txBody>
      </p:sp>
      <p:sp>
        <p:nvSpPr>
          <p:cNvPr id="4" name="Slide Number Placeholder 3"/>
          <p:cNvSpPr>
            <a:spLocks noGrp="1"/>
          </p:cNvSpPr>
          <p:nvPr>
            <p:ph type="sldNum" sz="quarter" idx="5"/>
          </p:nvPr>
        </p:nvSpPr>
        <p:spPr/>
        <p:txBody>
          <a:bodyPr/>
          <a:lstStyle/>
          <a:p>
            <a:fld id="{68322CDD-9D6C-4F63-9EC2-648226624108}" type="slidenum">
              <a:rPr lang="en-US" smtClean="0"/>
              <a:t>16</a:t>
            </a:fld>
            <a:endParaRPr lang="en-US"/>
          </a:p>
        </p:txBody>
      </p:sp>
    </p:spTree>
    <p:extLst>
      <p:ext uri="{BB962C8B-B14F-4D97-AF65-F5344CB8AC3E}">
        <p14:creationId xmlns:p14="http://schemas.microsoft.com/office/powerpoint/2010/main" val="2555247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Thomas writes separately “to call attention” to a potential Commerce Clause </a:t>
            </a:r>
          </a:p>
        </p:txBody>
      </p:sp>
      <p:sp>
        <p:nvSpPr>
          <p:cNvPr id="4" name="Slide Number Placeholder 3"/>
          <p:cNvSpPr>
            <a:spLocks noGrp="1"/>
          </p:cNvSpPr>
          <p:nvPr>
            <p:ph type="sldNum" sz="quarter" idx="5"/>
          </p:nvPr>
        </p:nvSpPr>
        <p:spPr/>
        <p:txBody>
          <a:bodyPr/>
          <a:lstStyle/>
          <a:p>
            <a:fld id="{68322CDD-9D6C-4F63-9EC2-648226624108}" type="slidenum">
              <a:rPr lang="en-US" smtClean="0"/>
              <a:t>17</a:t>
            </a:fld>
            <a:endParaRPr lang="en-US"/>
          </a:p>
        </p:txBody>
      </p:sp>
    </p:spTree>
    <p:extLst>
      <p:ext uri="{BB962C8B-B14F-4D97-AF65-F5344CB8AC3E}">
        <p14:creationId xmlns:p14="http://schemas.microsoft.com/office/powerpoint/2010/main" val="642082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a:p>
            <a:endParaRPr lang="en-US" dirty="0"/>
          </a:p>
          <a:p>
            <a:r>
              <a:rPr lang="en-US" dirty="0"/>
              <a:t>Conflict between property rights and the second amendment   </a:t>
            </a:r>
          </a:p>
        </p:txBody>
      </p:sp>
      <p:sp>
        <p:nvSpPr>
          <p:cNvPr id="4" name="Slide Number Placeholder 3"/>
          <p:cNvSpPr>
            <a:spLocks noGrp="1"/>
          </p:cNvSpPr>
          <p:nvPr>
            <p:ph type="sldNum" sz="quarter" idx="5"/>
          </p:nvPr>
        </p:nvSpPr>
        <p:spPr/>
        <p:txBody>
          <a:bodyPr/>
          <a:lstStyle/>
          <a:p>
            <a:fld id="{68322CDD-9D6C-4F63-9EC2-648226624108}" type="slidenum">
              <a:rPr lang="en-US" smtClean="0"/>
              <a:t>18</a:t>
            </a:fld>
            <a:endParaRPr lang="en-US"/>
          </a:p>
        </p:txBody>
      </p:sp>
    </p:spTree>
    <p:extLst>
      <p:ext uri="{BB962C8B-B14F-4D97-AF65-F5344CB8AC3E}">
        <p14:creationId xmlns:p14="http://schemas.microsoft.com/office/powerpoint/2010/main" val="2906645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p:txBody>
      </p:sp>
      <p:sp>
        <p:nvSpPr>
          <p:cNvPr id="4" name="Slide Number Placeholder 3"/>
          <p:cNvSpPr>
            <a:spLocks noGrp="1"/>
          </p:cNvSpPr>
          <p:nvPr>
            <p:ph type="sldNum" sz="quarter" idx="5"/>
          </p:nvPr>
        </p:nvSpPr>
        <p:spPr/>
        <p:txBody>
          <a:bodyPr/>
          <a:lstStyle/>
          <a:p>
            <a:fld id="{68322CDD-9D6C-4F63-9EC2-648226624108}" type="slidenum">
              <a:rPr lang="en-US" smtClean="0"/>
              <a:t>19</a:t>
            </a:fld>
            <a:endParaRPr lang="en-US"/>
          </a:p>
        </p:txBody>
      </p:sp>
    </p:spTree>
    <p:extLst>
      <p:ext uri="{BB962C8B-B14F-4D97-AF65-F5344CB8AC3E}">
        <p14:creationId xmlns:p14="http://schemas.microsoft.com/office/powerpoint/2010/main" val="1284867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Sakyi is a terrible decision – it allows officers to pull everyone out of the car and frisk them during a traffic stop based on reasonable suspicion weed is present. </a:t>
            </a:r>
          </a:p>
          <a:p>
            <a:endParaRPr lang="en-US" dirty="0"/>
          </a:p>
          <a:p>
            <a:r>
              <a:rPr lang="en-US" dirty="0"/>
              <a:t>Normally a Terry frisk requires reasonable suspicion of a crime PLUS reasonable suspicion that a person is armed and dangerous.</a:t>
            </a:r>
          </a:p>
          <a:p>
            <a:endParaRPr lang="en-US" dirty="0"/>
          </a:p>
          <a:p>
            <a:r>
              <a:rPr lang="en-US" dirty="0"/>
              <a:t>[click] Sakyi created what has in practice become a per se rule of dangerousness for purposes of a Terry frisk.</a:t>
            </a:r>
          </a:p>
          <a:p>
            <a:endParaRPr lang="en-US" dirty="0"/>
          </a:p>
          <a:p>
            <a:r>
              <a:rPr lang="en-US" dirty="0"/>
              <a:t>It was wrong from the beginning because it established a bright-line rule instead of evaluating the totality of the circumstances</a:t>
            </a:r>
          </a:p>
          <a:p>
            <a:endParaRPr lang="en-US" dirty="0"/>
          </a:p>
          <a:p>
            <a:r>
              <a:rPr lang="en-US" dirty="0"/>
              <a:t>But even if it were correct when it was decided, it just makes no sense any more in light of how easy it is to get marijuana legally. </a:t>
            </a:r>
          </a:p>
          <a:p>
            <a:endParaRPr lang="en-US" dirty="0"/>
          </a:p>
          <a:p>
            <a:r>
              <a:rPr lang="en-US" dirty="0"/>
              <a:t>[click] </a:t>
            </a:r>
          </a:p>
          <a:p>
            <a:r>
              <a:rPr lang="en-US" dirty="0"/>
              <a:t>It’s based on the idea that people who possess marijuana are inherently dangerous because drugs and guns go together.</a:t>
            </a:r>
          </a:p>
          <a:p>
            <a:endParaRPr lang="en-US" dirty="0"/>
          </a:p>
          <a:p>
            <a:r>
              <a:rPr lang="en-US" dirty="0"/>
              <a:t>We’ve challenged it in the past and failed to get any traction, but Hemani may have breathed some new life into efforts to get rid of it.</a:t>
            </a:r>
          </a:p>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20</a:t>
            </a:fld>
            <a:endParaRPr lang="en-US"/>
          </a:p>
        </p:txBody>
      </p:sp>
    </p:spTree>
    <p:extLst>
      <p:ext uri="{BB962C8B-B14F-4D97-AF65-F5344CB8AC3E}">
        <p14:creationId xmlns:p14="http://schemas.microsoft.com/office/powerpoint/2010/main" val="2308536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[click] </a:t>
            </a:r>
          </a:p>
          <a:p>
            <a:r>
              <a:rPr lang="en-US" dirty="0"/>
              <a:t>Hemani acknowledges marijuana use is broadly legal and people use it more than alcohol, which makes it difficult to say people who use it are categorically dangerous.</a:t>
            </a:r>
          </a:p>
          <a:p>
            <a:endParaRPr lang="en-US" dirty="0"/>
          </a:p>
          <a:p>
            <a:r>
              <a:rPr lang="en-US" dirty="0"/>
              <a:t>This is obviously in tension with Sakyi.	</a:t>
            </a:r>
          </a:p>
          <a:p>
            <a:endParaRPr lang="en-US" dirty="0"/>
          </a:p>
          <a:p>
            <a:r>
              <a:rPr lang="en-US" dirty="0"/>
              <a:t>[Click]</a:t>
            </a:r>
          </a:p>
          <a:p>
            <a:endParaRPr lang="en-US" dirty="0"/>
          </a:p>
          <a:p>
            <a:r>
              <a:rPr lang="en-US" dirty="0"/>
              <a:t>Judge Berner’s recent concurrence in US v. Carson acknowledges this tension, but it will take an </a:t>
            </a:r>
            <a:r>
              <a:rPr lang="en-US" dirty="0" err="1"/>
              <a:t>en</a:t>
            </a:r>
            <a:r>
              <a:rPr lang="en-US" dirty="0"/>
              <a:t> banc decision to overrule Sakyi. </a:t>
            </a:r>
          </a:p>
          <a:p>
            <a:endParaRPr lang="en-US" dirty="0"/>
          </a:p>
          <a:p>
            <a:r>
              <a:rPr lang="en-US" dirty="0"/>
              <a:t>Melissa Baldwin from our office is filing an </a:t>
            </a:r>
            <a:r>
              <a:rPr lang="en-US" dirty="0" err="1"/>
              <a:t>en</a:t>
            </a:r>
            <a:r>
              <a:rPr lang="en-US" dirty="0"/>
              <a:t> banc petition in Carson, so stay tuned on that.</a:t>
            </a:r>
          </a:p>
          <a:p>
            <a:endParaRPr lang="en-US" dirty="0"/>
          </a:p>
          <a:p>
            <a:r>
              <a:rPr lang="en-US" dirty="0"/>
              <a:t>If you see this fact pattern – occupants of a vehicle being patted down because officers suspect marijuana – challenge it and appeal it.</a:t>
            </a:r>
          </a:p>
          <a:p>
            <a:endParaRPr lang="en-US" dirty="0"/>
          </a:p>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21</a:t>
            </a:fld>
            <a:endParaRPr lang="en-US"/>
          </a:p>
        </p:txBody>
      </p:sp>
    </p:spTree>
    <p:extLst>
      <p:ext uri="{BB962C8B-B14F-4D97-AF65-F5344CB8AC3E}">
        <p14:creationId xmlns:p14="http://schemas.microsoft.com/office/powerpoint/2010/main" val="822917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[Click] On to the recent Fourth Am cases – this has been a good year in the Fourth Circuit for the Fourth Amendment. We have FOUR victories to discuss.</a:t>
            </a:r>
          </a:p>
        </p:txBody>
      </p:sp>
      <p:sp>
        <p:nvSpPr>
          <p:cNvPr id="4" name="Slide Number Placeholder 3"/>
          <p:cNvSpPr>
            <a:spLocks noGrp="1"/>
          </p:cNvSpPr>
          <p:nvPr>
            <p:ph type="sldNum" sz="quarter" idx="5"/>
          </p:nvPr>
        </p:nvSpPr>
        <p:spPr/>
        <p:txBody>
          <a:bodyPr/>
          <a:lstStyle/>
          <a:p>
            <a:fld id="{68322CDD-9D6C-4F63-9EC2-648226624108}" type="slidenum">
              <a:rPr lang="en-US" smtClean="0"/>
              <a:t>22</a:t>
            </a:fld>
            <a:endParaRPr lang="en-US"/>
          </a:p>
        </p:txBody>
      </p:sp>
    </p:spTree>
    <p:extLst>
      <p:ext uri="{BB962C8B-B14F-4D97-AF65-F5344CB8AC3E}">
        <p14:creationId xmlns:p14="http://schemas.microsoft.com/office/powerpoint/2010/main" val="2915243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But first, trivia!</a:t>
            </a:r>
          </a:p>
        </p:txBody>
      </p:sp>
      <p:sp>
        <p:nvSpPr>
          <p:cNvPr id="4" name="Slide Number Placeholder 3"/>
          <p:cNvSpPr>
            <a:spLocks noGrp="1"/>
          </p:cNvSpPr>
          <p:nvPr>
            <p:ph type="sldNum" sz="quarter" idx="5"/>
          </p:nvPr>
        </p:nvSpPr>
        <p:spPr/>
        <p:txBody>
          <a:bodyPr/>
          <a:lstStyle/>
          <a:p>
            <a:fld id="{68322CDD-9D6C-4F63-9EC2-648226624108}" type="slidenum">
              <a:rPr lang="en-US" smtClean="0"/>
              <a:t>23</a:t>
            </a:fld>
            <a:endParaRPr lang="en-US"/>
          </a:p>
        </p:txBody>
      </p:sp>
    </p:spTree>
    <p:extLst>
      <p:ext uri="{BB962C8B-B14F-4D97-AF65-F5344CB8AC3E}">
        <p14:creationId xmlns:p14="http://schemas.microsoft.com/office/powerpoint/2010/main" val="31009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Hawkins is a case with a fact pattern we see over and over again: officers were patrolling a high-crime area and saw what they *thought* was a drug transaction. They saw a pedestrian and a driver with known drug convictions interacting. But they didn’t see anything change hands and didn’t see the pedestrian walk away in possession of anything.</a:t>
            </a:r>
          </a:p>
          <a:p>
            <a:endParaRPr lang="en-US" dirty="0"/>
          </a:p>
          <a:p>
            <a:r>
              <a:rPr lang="en-US" dirty="0"/>
              <a:t>They followed the car, stopped it for a violation of the vehicle code, and immediately launched a drug investigation. </a:t>
            </a:r>
          </a:p>
          <a:p>
            <a:endParaRPr lang="en-US" dirty="0"/>
          </a:p>
          <a:p>
            <a:r>
              <a:rPr lang="en-US" dirty="0"/>
              <a:t>[Click] The Court said they didn’t have reasonable suspicion justifying that extension of the stop.</a:t>
            </a:r>
          </a:p>
          <a:p>
            <a:endParaRPr lang="en-US" dirty="0"/>
          </a:p>
          <a:p>
            <a:r>
              <a:rPr lang="en-US" dirty="0"/>
              <a:t>A couple of points from Hawkins may be helpful in some of your cases.</a:t>
            </a:r>
          </a:p>
          <a:p>
            <a:endParaRPr lang="en-US" dirty="0"/>
          </a:p>
          <a:p>
            <a:r>
              <a:rPr lang="en-US" dirty="0"/>
              <a:t>[Click] First, the Court gave little weight to criminal history, even though one of the men was still on supervised release for a federal drug offense.</a:t>
            </a:r>
          </a:p>
          <a:p>
            <a:endParaRPr lang="en-US" dirty="0"/>
          </a:p>
          <a:p>
            <a:r>
              <a:rPr lang="en-US" dirty="0"/>
              <a:t>[Click] Second, the Court repeated what Judge Wynn had said in his concurrence in Drakeford, which was basically to discount officers’ testimony that something is a drug deal based on knowledge and experience, even though they didn’t see anything change hands. “I know it when I see it” testimony by police deserves little weight. </a:t>
            </a:r>
          </a:p>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24</a:t>
            </a:fld>
            <a:endParaRPr lang="en-US"/>
          </a:p>
        </p:txBody>
      </p:sp>
    </p:spTree>
    <p:extLst>
      <p:ext uri="{BB962C8B-B14F-4D97-AF65-F5344CB8AC3E}">
        <p14:creationId xmlns:p14="http://schemas.microsoft.com/office/powerpoint/2010/main" val="42127195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Ashley Askari and I represented Mr. Williams.</a:t>
            </a:r>
          </a:p>
          <a:p>
            <a:endParaRPr lang="en-US" dirty="0"/>
          </a:p>
          <a:p>
            <a:r>
              <a:rPr lang="en-US" dirty="0"/>
              <a:t>In this case, officers responding to an anonymous 911 call stopped right in front of Mr. Williams’s car in an apartment parking lot while he was sitting in it. The 911 caller stated people in a white Mercedes were “possibly” selling drugs.</a:t>
            </a:r>
          </a:p>
          <a:p>
            <a:endParaRPr lang="en-US" dirty="0"/>
          </a:p>
          <a:p>
            <a:r>
              <a:rPr lang="en-US" dirty="0"/>
              <a:t>There are a number of things about this opinion worth discussing.</a:t>
            </a:r>
          </a:p>
          <a:p>
            <a:endParaRPr lang="en-US" dirty="0"/>
          </a:p>
          <a:p>
            <a:r>
              <a:rPr lang="en-US" dirty="0"/>
              <a:t>Let’s start with the holding [Click through the question and the holdings, everything but the last point]</a:t>
            </a:r>
          </a:p>
          <a:p>
            <a:endParaRPr lang="en-US" dirty="0"/>
          </a:p>
          <a:p>
            <a:r>
              <a:rPr lang="en-US" dirty="0"/>
              <a:t>This decision pushes the line a bit in our favor on when a seizure occurs when police park their vehicles in a way that makes it unlikely a person will feel free to leave. Police like to intimidate people into staying put while at the same time making it look like the person isn’t seized, and this case makes it a little harder.</a:t>
            </a:r>
          </a:p>
          <a:p>
            <a:endParaRPr lang="en-US" dirty="0"/>
          </a:p>
          <a:p>
            <a:r>
              <a:rPr lang="en-US" dirty="0"/>
              <a:t>Second, the court rejected the government’s argument that the caller’s use of the 911 system *automatically* made the tip reliable under Navarette v. California. More evidence of reliability is required than the 911 call alone.</a:t>
            </a:r>
          </a:p>
          <a:p>
            <a:endParaRPr lang="en-US" dirty="0"/>
          </a:p>
          <a:p>
            <a:r>
              <a:rPr lang="en-US" dirty="0"/>
              <a:t>{Click to car photo and arrow]</a:t>
            </a:r>
          </a:p>
          <a:p>
            <a:r>
              <a:rPr lang="en-US" dirty="0"/>
              <a:t>Third, another lesson from this case is when you have helpful video footage, use screen shots in your motion and brief. Don’t overuse them; only use screen shots that help make your point. But a good screen shot can help you make your case. </a:t>
            </a:r>
          </a:p>
          <a:p>
            <a:endParaRPr lang="en-US" dirty="0"/>
          </a:p>
          <a:p>
            <a:r>
              <a:rPr lang="en-US" dirty="0"/>
              <a:t>[Click] that’s Mr. Williams’s car. This is the first time I’ve seen the Court use screen shots in a 4</a:t>
            </a:r>
            <a:r>
              <a:rPr lang="en-US" baseline="30000" dirty="0"/>
              <a:t>th</a:t>
            </a:r>
            <a:r>
              <a:rPr lang="en-US" dirty="0"/>
              <a:t> Am opinion: five of them. The dissent uses them, too.</a:t>
            </a:r>
          </a:p>
          <a:p>
            <a:endParaRPr lang="en-US" dirty="0"/>
          </a:p>
          <a:p>
            <a:r>
              <a:rPr lang="en-US" dirty="0"/>
              <a:t>Fourth, the court did its own research in the Edmunds automotive database about the relative size of certain cars and included that in the opinion. So don’t be afraid to cite to the internet and ask the court to take judicial notice of that information. The Supreme Court does it freely, the Court of Appeals does it, and so can you.</a:t>
            </a:r>
          </a:p>
          <a:p>
            <a:endParaRPr lang="en-US" dirty="0"/>
          </a:p>
          <a:p>
            <a:r>
              <a:rPr lang="en-US" dirty="0"/>
              <a:t>[Click to last point about Drakeford, etc.]</a:t>
            </a:r>
          </a:p>
          <a:p>
            <a:endParaRPr lang="en-US" dirty="0"/>
          </a:p>
          <a:p>
            <a:r>
              <a:rPr lang="en-US" dirty="0"/>
              <a:t>Finally, note that Judge Benjamin uses defense wins in Drakeford, Bowman, and Hawkins as support for finding no reasonable suspicion here. Use all of these defense wins to argue that there’s no reasonable suspicion in your case, either. The wins are piling up.</a:t>
            </a:r>
          </a:p>
        </p:txBody>
      </p:sp>
      <p:sp>
        <p:nvSpPr>
          <p:cNvPr id="4" name="Slide Number Placeholder 3"/>
          <p:cNvSpPr>
            <a:spLocks noGrp="1"/>
          </p:cNvSpPr>
          <p:nvPr>
            <p:ph type="sldNum" sz="quarter" idx="5"/>
          </p:nvPr>
        </p:nvSpPr>
        <p:spPr/>
        <p:txBody>
          <a:bodyPr/>
          <a:lstStyle/>
          <a:p>
            <a:fld id="{68322CDD-9D6C-4F63-9EC2-648226624108}" type="slidenum">
              <a:rPr lang="en-US" smtClean="0"/>
              <a:t>25</a:t>
            </a:fld>
            <a:endParaRPr lang="en-US"/>
          </a:p>
        </p:txBody>
      </p:sp>
    </p:spTree>
    <p:extLst>
      <p:ext uri="{BB962C8B-B14F-4D97-AF65-F5344CB8AC3E}">
        <p14:creationId xmlns:p14="http://schemas.microsoft.com/office/powerpoint/2010/main" val="2394107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In Martin, Park ranger in national forest stopped a couple for being parked in the middle of a one-lane bridge. The couple drove off the bridge, pulled over, and got out of the car. The ranger immediately questioned each of them about the presence of any firearms in the car. It turned out the passenger was a felon, and he was eventually charged with firearm by a felon. </a:t>
            </a:r>
          </a:p>
          <a:p>
            <a:endParaRPr lang="en-US" dirty="0"/>
          </a:p>
          <a:p>
            <a:r>
              <a:rPr lang="en-US" dirty="0"/>
              <a:t>Go to slide-</a:t>
            </a:r>
          </a:p>
          <a:p>
            <a:endParaRPr lang="en-US" dirty="0"/>
          </a:p>
          <a:p>
            <a:r>
              <a:rPr lang="en-US" dirty="0"/>
              <a:t>Court held asking about weapons unlawfully prolonged the traffic stop without reasonable suspicion. </a:t>
            </a:r>
          </a:p>
          <a:p>
            <a:endParaRPr lang="en-US" dirty="0"/>
          </a:p>
          <a:p>
            <a:r>
              <a:rPr lang="en-US" dirty="0"/>
              <a:t>[Click] a detour for any length of time establishes a 4</a:t>
            </a:r>
            <a:r>
              <a:rPr lang="en-US" baseline="30000" dirty="0"/>
              <a:t>th</a:t>
            </a:r>
            <a:r>
              <a:rPr lang="en-US" dirty="0"/>
              <a:t> Am violation, but officers CAN ask these questions if they do it without prolonging the stop.</a:t>
            </a:r>
          </a:p>
          <a:p>
            <a:endParaRPr lang="en-US" dirty="0"/>
          </a:p>
          <a:p>
            <a:r>
              <a:rPr lang="en-US" dirty="0"/>
              <a:t>[Click] There is a circuit split on whether a per se rule permitting officers to ask about weapons during a traffic stop is consistent with the Fourth Amendment.</a:t>
            </a:r>
          </a:p>
          <a:p>
            <a:endParaRPr lang="en-US" dirty="0"/>
          </a:p>
          <a:p>
            <a:r>
              <a:rPr lang="en-US" dirty="0"/>
              <a:t>Luckily for us, the Fourth Circuit is on the correct side of that split. It depends on the totality of the circumstances here.</a:t>
            </a:r>
          </a:p>
        </p:txBody>
      </p:sp>
      <p:sp>
        <p:nvSpPr>
          <p:cNvPr id="4" name="Slide Number Placeholder 3"/>
          <p:cNvSpPr>
            <a:spLocks noGrp="1"/>
          </p:cNvSpPr>
          <p:nvPr>
            <p:ph type="sldNum" sz="quarter" idx="5"/>
          </p:nvPr>
        </p:nvSpPr>
        <p:spPr/>
        <p:txBody>
          <a:bodyPr/>
          <a:lstStyle/>
          <a:p>
            <a:fld id="{68322CDD-9D6C-4F63-9EC2-648226624108}" type="slidenum">
              <a:rPr lang="en-US" smtClean="0"/>
              <a:t>26</a:t>
            </a:fld>
            <a:endParaRPr lang="en-US"/>
          </a:p>
        </p:txBody>
      </p:sp>
    </p:spTree>
    <p:extLst>
      <p:ext uri="{BB962C8B-B14F-4D97-AF65-F5344CB8AC3E}">
        <p14:creationId xmlns:p14="http://schemas.microsoft.com/office/powerpoint/2010/main" val="4061006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Ann</a:t>
            </a:r>
          </a:p>
          <a:p>
            <a:endParaRPr lang="en-US" sz="1400" dirty="0"/>
          </a:p>
          <a:p>
            <a:r>
              <a:rPr lang="en-US" sz="1400" dirty="0"/>
              <a:t>I’ve included this fourth win simply to leave no wins uncelebrated. </a:t>
            </a:r>
          </a:p>
          <a:p>
            <a:endParaRPr lang="en-US" sz="1400" dirty="0"/>
          </a:p>
          <a:p>
            <a:r>
              <a:rPr lang="en-US" sz="1400" dirty="0"/>
              <a:t>I also love that the government appealed and lost.</a:t>
            </a:r>
          </a:p>
          <a:p>
            <a:endParaRPr lang="en-US" sz="1400" dirty="0"/>
          </a:p>
          <a:p>
            <a:r>
              <a:rPr lang="en-US" sz="1400" dirty="0"/>
              <a:t>Short and sweet- the good faith exception to the exclusionary rule doesn’t apply if the warrant isn’t defective.</a:t>
            </a:r>
          </a:p>
          <a:p>
            <a:endParaRPr lang="en-US" sz="1400" dirty="0"/>
          </a:p>
          <a:p>
            <a:r>
              <a:rPr lang="en-US" sz="1400" dirty="0"/>
              <a:t>This investigator just screwed up by not reading her own warrant before conducting the search.</a:t>
            </a:r>
          </a:p>
        </p:txBody>
      </p:sp>
      <p:sp>
        <p:nvSpPr>
          <p:cNvPr id="4" name="Slide Number Placeholder 3"/>
          <p:cNvSpPr>
            <a:spLocks noGrp="1"/>
          </p:cNvSpPr>
          <p:nvPr>
            <p:ph type="sldNum" sz="quarter" idx="5"/>
          </p:nvPr>
        </p:nvSpPr>
        <p:spPr/>
        <p:txBody>
          <a:bodyPr/>
          <a:lstStyle/>
          <a:p>
            <a:fld id="{68322CDD-9D6C-4F63-9EC2-648226624108}" type="slidenum">
              <a:rPr lang="en-US" smtClean="0"/>
              <a:t>27</a:t>
            </a:fld>
            <a:endParaRPr lang="en-US"/>
          </a:p>
        </p:txBody>
      </p:sp>
    </p:spTree>
    <p:extLst>
      <p:ext uri="{BB962C8B-B14F-4D97-AF65-F5344CB8AC3E}">
        <p14:creationId xmlns:p14="http://schemas.microsoft.com/office/powerpoint/2010/main" val="397331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And now for the bad news – three Fourth Amendment losses.</a:t>
            </a:r>
          </a:p>
        </p:txBody>
      </p:sp>
      <p:sp>
        <p:nvSpPr>
          <p:cNvPr id="4" name="Slide Number Placeholder 3"/>
          <p:cNvSpPr>
            <a:spLocks noGrp="1"/>
          </p:cNvSpPr>
          <p:nvPr>
            <p:ph type="sldNum" sz="quarter" idx="5"/>
          </p:nvPr>
        </p:nvSpPr>
        <p:spPr/>
        <p:txBody>
          <a:bodyPr/>
          <a:lstStyle/>
          <a:p>
            <a:fld id="{68322CDD-9D6C-4F63-9EC2-648226624108}" type="slidenum">
              <a:rPr lang="en-US" smtClean="0"/>
              <a:t>28</a:t>
            </a:fld>
            <a:endParaRPr lang="en-US"/>
          </a:p>
        </p:txBody>
      </p:sp>
    </p:spTree>
    <p:extLst>
      <p:ext uri="{BB962C8B-B14F-4D97-AF65-F5344CB8AC3E}">
        <p14:creationId xmlns:p14="http://schemas.microsoft.com/office/powerpoint/2010/main" val="21219390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In Belmonte Cardozo, the court addressed manual searches of cell phones at the border, which was a novel issue in this Circuit.</a:t>
            </a:r>
          </a:p>
          <a:p>
            <a:endParaRPr lang="en-US" dirty="0"/>
          </a:p>
          <a:p>
            <a:r>
              <a:rPr lang="en-US" dirty="0"/>
              <a:t>[click] Existing rule – slide</a:t>
            </a:r>
          </a:p>
          <a:p>
            <a:endParaRPr lang="en-US" dirty="0"/>
          </a:p>
          <a:p>
            <a:r>
              <a:rPr lang="en-US" dirty="0"/>
              <a:t>[click] This case - slide</a:t>
            </a:r>
          </a:p>
          <a:p>
            <a:endParaRPr lang="en-US" dirty="0"/>
          </a:p>
          <a:p>
            <a:r>
              <a:rPr lang="en-US" dirty="0"/>
              <a:t>[click] But some manual searches might require more, if they take too long.</a:t>
            </a:r>
          </a:p>
          <a:p>
            <a:endParaRPr lang="en-US" dirty="0"/>
          </a:p>
          <a:p>
            <a:r>
              <a:rPr lang="en-US" dirty="0"/>
              <a:t>Maybe keep this in mind when deciding what devices and data you want to bring with you during international travel. Good reason to leave work at home.</a:t>
            </a:r>
          </a:p>
        </p:txBody>
      </p:sp>
      <p:sp>
        <p:nvSpPr>
          <p:cNvPr id="4" name="Slide Number Placeholder 3"/>
          <p:cNvSpPr>
            <a:spLocks noGrp="1"/>
          </p:cNvSpPr>
          <p:nvPr>
            <p:ph type="sldNum" sz="quarter" idx="5"/>
          </p:nvPr>
        </p:nvSpPr>
        <p:spPr/>
        <p:txBody>
          <a:bodyPr/>
          <a:lstStyle/>
          <a:p>
            <a:fld id="{68322CDD-9D6C-4F63-9EC2-648226624108}" type="slidenum">
              <a:rPr lang="en-US" smtClean="0"/>
              <a:t>29</a:t>
            </a:fld>
            <a:endParaRPr lang="en-US"/>
          </a:p>
        </p:txBody>
      </p:sp>
    </p:spTree>
    <p:extLst>
      <p:ext uri="{BB962C8B-B14F-4D97-AF65-F5344CB8AC3E}">
        <p14:creationId xmlns:p14="http://schemas.microsoft.com/office/powerpoint/2010/main" val="945031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r>
              <a:rPr lang="en-US" dirty="0"/>
              <a:t>In Johnson, Law enforcement investigated a suspected drug trafficker by conducting a warrantless dog sniff outside his apartment’s front door, in the interior hallway of a large apartment building. The dog alerted, and police got a warrant to search the apartment where they found drugs and guns.</a:t>
            </a:r>
          </a:p>
          <a:p>
            <a:endParaRPr lang="en-US" dirty="0"/>
          </a:p>
          <a:p>
            <a:r>
              <a:rPr lang="en-US" dirty="0"/>
              <a:t>Johnson made two arguments that this was a Fourth Amendment search: a reasonable expectation of privacy argument, and a physical trespass argument. Both failed.</a:t>
            </a:r>
          </a:p>
          <a:p>
            <a:endParaRPr lang="en-US" dirty="0"/>
          </a:p>
          <a:p>
            <a:r>
              <a:rPr lang="en-US" dirty="0"/>
              <a:t>Go to slide-</a:t>
            </a:r>
          </a:p>
        </p:txBody>
      </p:sp>
      <p:sp>
        <p:nvSpPr>
          <p:cNvPr id="4" name="Slide Number Placeholder 3"/>
          <p:cNvSpPr>
            <a:spLocks noGrp="1"/>
          </p:cNvSpPr>
          <p:nvPr>
            <p:ph type="sldNum" sz="quarter" idx="5"/>
          </p:nvPr>
        </p:nvSpPr>
        <p:spPr/>
        <p:txBody>
          <a:bodyPr/>
          <a:lstStyle/>
          <a:p>
            <a:fld id="{68322CDD-9D6C-4F63-9EC2-648226624108}" type="slidenum">
              <a:rPr lang="en-US" smtClean="0"/>
              <a:t>30</a:t>
            </a:fld>
            <a:endParaRPr lang="en-US"/>
          </a:p>
        </p:txBody>
      </p:sp>
    </p:spTree>
    <p:extLst>
      <p:ext uri="{BB962C8B-B14F-4D97-AF65-F5344CB8AC3E}">
        <p14:creationId xmlns:p14="http://schemas.microsoft.com/office/powerpoint/2010/main" val="3864975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Lowers is a CSAM case, and the analysis is pretty meaty. I’ll do my best to do it justice, but there are some nuggets in the opinion that I’m not going to address. Just read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Lowers got in trouble by downloading CSAM files to a google drive account. Google scanned the files and identified 156 files matching hash values of known CSAM. A Google employee opened 31 of the 156 files to confirm they were CSAM, then submitted the files to the National Center for Missing and Exploited Children. A NCMEC employee then viewed the same 31 files that the Google Reviewer had viewed and forwarded the tip to law enforcement.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when police got the files, they reviewed 3 files that neither Google nor NCMEC had ever opened or viewed, and they did that without a warrant. That was a 4</a:t>
            </a:r>
            <a:r>
              <a:rPr lang="en-US" baseline="30000" dirty="0"/>
              <a:t>th</a:t>
            </a:r>
            <a:r>
              <a:rPr lang="en-US" dirty="0"/>
              <a:t> Am violation.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a:t>The Court reasoned that because Google Drive is like a digital filing cabinet, A person maintains a reasonable expectation of privacy in files stored there, despite knowing that Google may scan for hash values.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a:t>It compared a digital file to a container, and reasoned the Supreme Court requires warrants to search containers. [click]. So a warrant was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might think – hey, this sounds a lot like </a:t>
            </a:r>
            <a:r>
              <a:rPr lang="en-US" dirty="0" err="1"/>
              <a:t>Chatrie</a:t>
            </a:r>
            <a:r>
              <a:rPr lang="en-US" dirty="0"/>
              <a:t>. And it does. This decision came out before </a:t>
            </a:r>
            <a:r>
              <a:rPr lang="en-US" dirty="0" err="1"/>
              <a:t>Chatrie</a:t>
            </a:r>
            <a:r>
              <a:rPr lang="en-US" dirty="0"/>
              <a:t>, but it’s consistent with </a:t>
            </a:r>
            <a:r>
              <a:rPr lang="en-US" dirty="0" err="1"/>
              <a:t>Chatrie’s</a:t>
            </a:r>
            <a:r>
              <a:rPr lang="en-US" dirty="0"/>
              <a:t> reasoning.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(3)The government argued the private search doctrine saved the search. That doctrine provides that when a non-governmental agent has already invaded someone’s privacy, a reasonable expectation is lost.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Court held hash-tag matching alone doesn’t support the private search doctrine because it doesn’t actually open the files. There’s a circuit split on this issue, but once again, the Fourth Circuit is on the correct side of the split.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But alas, Lowers loses anyway under the attenuation doctrine because he consented to a bunch of searches months later and made incriminating statements to police.</a:t>
            </a:r>
          </a:p>
          <a:p>
            <a:endParaRPr lang="en-US" dirty="0"/>
          </a:p>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31</a:t>
            </a:fld>
            <a:endParaRPr lang="en-US"/>
          </a:p>
        </p:txBody>
      </p:sp>
    </p:spTree>
    <p:extLst>
      <p:ext uri="{BB962C8B-B14F-4D97-AF65-F5344CB8AC3E}">
        <p14:creationId xmlns:p14="http://schemas.microsoft.com/office/powerpoint/2010/main" val="3713087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22CDD-9D6C-4F63-9EC2-648226624108}" type="slidenum">
              <a:rPr lang="en-US" smtClean="0"/>
              <a:t>32</a:t>
            </a:fld>
            <a:endParaRPr lang="en-US"/>
          </a:p>
        </p:txBody>
      </p:sp>
    </p:spTree>
    <p:extLst>
      <p:ext uri="{BB962C8B-B14F-4D97-AF65-F5344CB8AC3E}">
        <p14:creationId xmlns:p14="http://schemas.microsoft.com/office/powerpoint/2010/main" val="446059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D3B3B-7592-8D5E-A896-AED85E81B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0D5BA-37A1-D97A-46E7-1A004576C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55E60-04C0-7F84-06A8-6062FD6E423D}"/>
              </a:ext>
            </a:extLst>
          </p:cNvPr>
          <p:cNvSpPr>
            <a:spLocks noGrp="1"/>
          </p:cNvSpPr>
          <p:nvPr>
            <p:ph type="body" idx="1"/>
          </p:nvPr>
        </p:nvSpPr>
        <p:spPr/>
        <p:txBody>
          <a:bodyPr/>
          <a:lstStyle/>
          <a:p>
            <a:r>
              <a:rPr lang="en-US" dirty="0"/>
              <a:t>Josh</a:t>
            </a:r>
          </a:p>
          <a:p>
            <a:endParaRPr lang="en-US" dirty="0"/>
          </a:p>
          <a:p>
            <a:r>
              <a:rPr lang="en-US" dirty="0"/>
              <a:t>After Bruen, Hawaii passed a law providing that </a:t>
            </a:r>
          </a:p>
        </p:txBody>
      </p:sp>
      <p:sp>
        <p:nvSpPr>
          <p:cNvPr id="4" name="Slide Number Placeholder 3">
            <a:extLst>
              <a:ext uri="{FF2B5EF4-FFF2-40B4-BE49-F238E27FC236}">
                <a16:creationId xmlns:a16="http://schemas.microsoft.com/office/drawing/2014/main" id="{CC740892-A765-C252-DFB7-EA47AECB1603}"/>
              </a:ext>
            </a:extLst>
          </p:cNvPr>
          <p:cNvSpPr>
            <a:spLocks noGrp="1"/>
          </p:cNvSpPr>
          <p:nvPr>
            <p:ph type="sldNum" sz="quarter" idx="5"/>
          </p:nvPr>
        </p:nvSpPr>
        <p:spPr/>
        <p:txBody>
          <a:bodyPr/>
          <a:lstStyle/>
          <a:p>
            <a:fld id="{68322CDD-9D6C-4F63-9EC2-648226624108}" type="slidenum">
              <a:rPr lang="en-US" smtClean="0"/>
              <a:t>34</a:t>
            </a:fld>
            <a:endParaRPr lang="en-US"/>
          </a:p>
        </p:txBody>
      </p:sp>
    </p:spTree>
    <p:extLst>
      <p:ext uri="{BB962C8B-B14F-4D97-AF65-F5344CB8AC3E}">
        <p14:creationId xmlns:p14="http://schemas.microsoft.com/office/powerpoint/2010/main" val="2970385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McLaurin – practical point – if charged with violating a discretionary condition, you’ll want to look not only at the judgment but also at the transcript of the prior sentencing. </a:t>
            </a:r>
          </a:p>
        </p:txBody>
      </p:sp>
      <p:sp>
        <p:nvSpPr>
          <p:cNvPr id="4" name="Slide Number Placeholder 3"/>
          <p:cNvSpPr>
            <a:spLocks noGrp="1"/>
          </p:cNvSpPr>
          <p:nvPr>
            <p:ph type="sldNum" sz="quarter" idx="5"/>
          </p:nvPr>
        </p:nvSpPr>
        <p:spPr/>
        <p:txBody>
          <a:bodyPr/>
          <a:lstStyle/>
          <a:p>
            <a:fld id="{68322CDD-9D6C-4F63-9EC2-648226624108}" type="slidenum">
              <a:rPr lang="en-US" smtClean="0"/>
              <a:t>35</a:t>
            </a:fld>
            <a:endParaRPr lang="en-US"/>
          </a:p>
        </p:txBody>
      </p:sp>
    </p:spTree>
    <p:extLst>
      <p:ext uri="{BB962C8B-B14F-4D97-AF65-F5344CB8AC3E}">
        <p14:creationId xmlns:p14="http://schemas.microsoft.com/office/powerpoint/2010/main" val="3196653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issue as Holman (large capacity)</a:t>
            </a:r>
          </a:p>
          <a:p>
            <a:endParaRPr lang="en-US" dirty="0"/>
          </a:p>
          <a:p>
            <a:r>
              <a:rPr lang="en-US" dirty="0"/>
              <a:t>Court unlikely to reach that issue because the issue is limited to the deference standard </a:t>
            </a:r>
          </a:p>
        </p:txBody>
      </p:sp>
      <p:sp>
        <p:nvSpPr>
          <p:cNvPr id="4" name="Slide Number Placeholder 3"/>
          <p:cNvSpPr>
            <a:spLocks noGrp="1"/>
          </p:cNvSpPr>
          <p:nvPr>
            <p:ph type="sldNum" sz="quarter" idx="5"/>
          </p:nvPr>
        </p:nvSpPr>
        <p:spPr/>
        <p:txBody>
          <a:bodyPr/>
          <a:lstStyle/>
          <a:p>
            <a:fld id="{68322CDD-9D6C-4F63-9EC2-648226624108}" type="slidenum">
              <a:rPr lang="en-US" smtClean="0"/>
              <a:t>37</a:t>
            </a:fld>
            <a:endParaRPr lang="en-US"/>
          </a:p>
        </p:txBody>
      </p:sp>
    </p:spTree>
    <p:extLst>
      <p:ext uri="{BB962C8B-B14F-4D97-AF65-F5344CB8AC3E}">
        <p14:creationId xmlns:p14="http://schemas.microsoft.com/office/powerpoint/2010/main" val="33970473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a:t>
            </a:r>
          </a:p>
        </p:txBody>
      </p:sp>
      <p:sp>
        <p:nvSpPr>
          <p:cNvPr id="4" name="Slide Number Placeholder 3"/>
          <p:cNvSpPr>
            <a:spLocks noGrp="1"/>
          </p:cNvSpPr>
          <p:nvPr>
            <p:ph type="sldNum" sz="quarter" idx="5"/>
          </p:nvPr>
        </p:nvSpPr>
        <p:spPr/>
        <p:txBody>
          <a:bodyPr/>
          <a:lstStyle/>
          <a:p>
            <a:fld id="{68322CDD-9D6C-4F63-9EC2-648226624108}" type="slidenum">
              <a:rPr lang="en-US" smtClean="0"/>
              <a:t>38</a:t>
            </a:fld>
            <a:endParaRPr lang="en-US"/>
          </a:p>
        </p:txBody>
      </p:sp>
    </p:spTree>
    <p:extLst>
      <p:ext uri="{BB962C8B-B14F-4D97-AF65-F5344CB8AC3E}">
        <p14:creationId xmlns:p14="http://schemas.microsoft.com/office/powerpoint/2010/main" val="1702544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89AD63E2-E931-4653-BB33-A910E07D11B2}" type="datetime1">
              <a:rPr lang="en-US" smtClean="0"/>
              <a:pPr/>
              <a:t>8/19/2026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C9EA1F43-559A-4B47-A959-EFB6142CA3A9}" type="datetime1">
              <a:rPr lang="en-US" smtClean="0"/>
              <a:pPr/>
              <a:t>8/19/2026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F1261AED-24AE-4AC7-940D-F7106D2788A3}" type="datetime1">
              <a:rPr lang="en-US" smtClean="0"/>
              <a:pPr/>
              <a:t>8/19/2026</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C425771-5E10-4A19-AB0E-909293152332}" type="datetime1">
              <a:rPr lang="en-US" smtClean="0"/>
              <a:pPr/>
              <a:t>8/19/2026</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03606FD5-B03F-45D5-A178-114C548C0032}" type="datetime1">
              <a:rPr lang="en-US" smtClean="0"/>
              <a:pPr/>
              <a:t>8/19/2026</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1" y="2514600"/>
            <a:ext cx="3474720" cy="1600200"/>
          </a:xfrm>
        </p:spPr>
        <p:txBody>
          <a:bodyPr anchor="b"/>
          <a:lstStyle>
            <a:lvl1pPr>
              <a:defRPr sz="3200">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8B012C0-B102-441D-AA86-2C80DFA84E68}" type="datetime1">
              <a:rPr lang="en-US" smtClean="0"/>
              <a:pPr/>
              <a:t>8/19/2026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0" y="2514600"/>
            <a:ext cx="3474720" cy="1600200"/>
          </a:xfrm>
        </p:spPr>
        <p:txBody>
          <a:bodyPr anchor="b"/>
          <a:lstStyle>
            <a:lvl1pPr>
              <a:defRPr sz="3200">
                <a:solidFill>
                  <a:schemeClr val="accent1">
                    <a:lumMod val="75000"/>
                  </a:schemeClr>
                </a:solidFill>
              </a:defRPr>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601E0B12-F9DE-47EF-A076-CF602073F1B2}" type="datetime1">
              <a:rPr lang="en-US" smtClean="0"/>
              <a:pPr/>
              <a:t>8/19/2026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11" name="Rectangle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9872EE9-AF66-483C-961F-59B9F002993E}" type="datetime1">
              <a:rPr lang="en-US" smtClean="0"/>
              <a:pPr/>
              <a:t>8/19/2026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7BEAFD5-7FA3-40FB-875B-457FB46B25A4}" type="datetime1">
              <a:rPr lang="en-US" smtClean="0"/>
              <a:pPr/>
              <a:t>8/19/2026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fld id="{C8B93266-8FB4-430B-8AE3-3A53F50E1A0B}" type="datetime1">
              <a:rPr lang="en-US" smtClean="0"/>
              <a:pPr/>
              <a:t>8/19/2026</a:t>
            </a:fld>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cid:4e6b1e2f-9abe-4c8e-9b00-9b56ecefab2f@namprd09.prod.outlook.com"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4AC@nacdl.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nacdl.org/Document/Practice-Advisory-Chatrie-v-United-States,-What-De" TargetMode="External"/><Relationship Id="rId4" Type="http://schemas.openxmlformats.org/officeDocument/2006/relationships/hyperlink" Target="https://www.nacdl.org/Landing/FourthAmendmentCente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tmp"/><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tmp"/></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tmp"/><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20.png"/><Relationship Id="rId4" Type="http://schemas.openxmlformats.org/officeDocument/2006/relationships/customXml" Target="../ink/ink1.xml"/></Relationships>
</file>

<file path=ppt/slides/_rels/slide3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7653" y="4098797"/>
            <a:ext cx="11554339" cy="705349"/>
          </a:xfrm>
        </p:spPr>
        <p:txBody>
          <a:bodyPr>
            <a:normAutofit/>
          </a:bodyPr>
          <a:lstStyle/>
          <a:p>
            <a:r>
              <a:rPr lang="en-US" sz="3400" dirty="0">
                <a:latin typeface="Calisto MT" panose="02040603050505030304" pitchFamily="18" charset="0"/>
              </a:rPr>
              <a:t>SUPREME Court and Fourth Circuit Update:</a:t>
            </a:r>
          </a:p>
        </p:txBody>
      </p:sp>
      <p:sp>
        <p:nvSpPr>
          <p:cNvPr id="3" name="Subtitle 2"/>
          <p:cNvSpPr>
            <a:spLocks noGrp="1"/>
          </p:cNvSpPr>
          <p:nvPr>
            <p:ph type="subTitle" idx="1"/>
          </p:nvPr>
        </p:nvSpPr>
        <p:spPr>
          <a:xfrm>
            <a:off x="947089" y="4853545"/>
            <a:ext cx="10841107" cy="365760"/>
          </a:xfrm>
        </p:spPr>
        <p:txBody>
          <a:bodyPr>
            <a:noAutofit/>
          </a:bodyPr>
          <a:lstStyle/>
          <a:p>
            <a:r>
              <a:rPr lang="en-US" sz="3200" cap="small" dirty="0">
                <a:latin typeface="Calisto MT" panose="02040603050505030304" pitchFamily="18" charset="0"/>
              </a:rPr>
              <a:t>Important Recent Decisions on Criminal Law</a:t>
            </a:r>
            <a:endParaRPr lang="en-US" sz="3200" cap="small" dirty="0">
              <a:solidFill>
                <a:schemeClr val="accent1">
                  <a:lumMod val="75000"/>
                </a:schemeClr>
              </a:solidFill>
            </a:endParaRPr>
          </a:p>
        </p:txBody>
      </p:sp>
      <p:pic>
        <p:nvPicPr>
          <p:cNvPr id="4" name="Picture 3">
            <a:extLst>
              <a:ext uri="{FF2B5EF4-FFF2-40B4-BE49-F238E27FC236}">
                <a16:creationId xmlns:a16="http://schemas.microsoft.com/office/drawing/2014/main" id="{A7E18464-A942-4439-7E1A-E993A5A9971D}"/>
              </a:ext>
            </a:extLst>
          </p:cNvPr>
          <p:cNvPicPr>
            <a:picLocks noChangeAspect="1"/>
          </p:cNvPicPr>
          <p:nvPr/>
        </p:nvPicPr>
        <p:blipFill>
          <a:blip r:embed="rId3"/>
          <a:stretch>
            <a:fillRect/>
          </a:stretch>
        </p:blipFill>
        <p:spPr>
          <a:xfrm>
            <a:off x="6979297" y="268684"/>
            <a:ext cx="4049485" cy="3780714"/>
          </a:xfrm>
          <a:prstGeom prst="rect">
            <a:avLst/>
          </a:prstGeom>
        </p:spPr>
      </p:pic>
      <p:pic>
        <p:nvPicPr>
          <p:cNvPr id="10" name="Picture 9">
            <a:extLst>
              <a:ext uri="{FF2B5EF4-FFF2-40B4-BE49-F238E27FC236}">
                <a16:creationId xmlns:a16="http://schemas.microsoft.com/office/drawing/2014/main" id="{6A3B6EA5-DA7E-758B-B12C-CD4A6340C1FF}"/>
              </a:ext>
            </a:extLst>
          </p:cNvPr>
          <p:cNvPicPr>
            <a:picLocks noChangeAspect="1"/>
          </p:cNvPicPr>
          <p:nvPr/>
        </p:nvPicPr>
        <p:blipFill>
          <a:blip r:embed="rId4"/>
          <a:stretch>
            <a:fillRect/>
          </a:stretch>
        </p:blipFill>
        <p:spPr>
          <a:xfrm>
            <a:off x="427653" y="577915"/>
            <a:ext cx="6221518" cy="3266297"/>
          </a:xfrm>
          <a:prstGeom prst="rect">
            <a:avLst/>
          </a:prstGeom>
        </p:spPr>
      </p:pic>
      <p:sp>
        <p:nvSpPr>
          <p:cNvPr id="5" name="TextBox 4">
            <a:extLst>
              <a:ext uri="{FF2B5EF4-FFF2-40B4-BE49-F238E27FC236}">
                <a16:creationId xmlns:a16="http://schemas.microsoft.com/office/drawing/2014/main" id="{8635650B-A7AD-2989-6717-94622A1118B6}"/>
              </a:ext>
            </a:extLst>
          </p:cNvPr>
          <p:cNvSpPr txBox="1"/>
          <p:nvPr/>
        </p:nvSpPr>
        <p:spPr>
          <a:xfrm>
            <a:off x="807155" y="6219984"/>
            <a:ext cx="10577689" cy="369332"/>
          </a:xfrm>
          <a:prstGeom prst="rect">
            <a:avLst/>
          </a:prstGeom>
          <a:noFill/>
        </p:spPr>
        <p:txBody>
          <a:bodyPr wrap="square" rtlCol="0">
            <a:spAutoFit/>
          </a:bodyPr>
          <a:lstStyle/>
          <a:p>
            <a:r>
              <a:rPr lang="en-US" dirty="0"/>
              <a:t>Josh Carpenter – Appellate Chief – FPDWNC			Ann Hester – Appellate AFPD –FPDWNC</a:t>
            </a:r>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3235" y="139368"/>
            <a:ext cx="4940774" cy="879504"/>
          </a:xfrm>
        </p:spPr>
        <p:txBody>
          <a:bodyPr/>
          <a:lstStyle/>
          <a:p>
            <a:pPr algn="ctr"/>
            <a:r>
              <a:rPr lang="en-US" dirty="0">
                <a:latin typeface="Calisto MT" panose="02040603050505030304" pitchFamily="18" charset="0"/>
              </a:rPr>
              <a:t>OVERVIEW</a:t>
            </a:r>
          </a:p>
        </p:txBody>
      </p:sp>
      <p:sp>
        <p:nvSpPr>
          <p:cNvPr id="3" name="Content Placeholder 2"/>
          <p:cNvSpPr>
            <a:spLocks noGrp="1"/>
          </p:cNvSpPr>
          <p:nvPr>
            <p:ph idx="1"/>
          </p:nvPr>
        </p:nvSpPr>
        <p:spPr>
          <a:xfrm>
            <a:off x="332389" y="1758893"/>
            <a:ext cx="5023418" cy="4140200"/>
          </a:xfrm>
        </p:spPr>
        <p:txBody>
          <a:bodyPr>
            <a:noAutofit/>
          </a:bodyPr>
          <a:lstStyle/>
          <a:p>
            <a:pPr marL="45720" indent="0" algn="ctr">
              <a:lnSpc>
                <a:spcPct val="100000"/>
              </a:lnSpc>
              <a:spcBef>
                <a:spcPts val="0"/>
              </a:spcBef>
              <a:buNone/>
            </a:pPr>
            <a:r>
              <a:rPr lang="en-US" u="sng" dirty="0">
                <a:latin typeface="Calisto MT" panose="02040603050505030304" pitchFamily="18" charset="0"/>
              </a:rPr>
              <a:t>What We’ll Cover</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Two Supreme Court Fourth Amendment Cases</a:t>
            </a:r>
            <a:endParaRPr lang="en-US" i="1" dirty="0">
              <a:latin typeface="Calisto MT" panose="02040603050505030304" pitchFamily="18" charset="0"/>
            </a:endParaRPr>
          </a:p>
          <a:p>
            <a:pPr>
              <a:lnSpc>
                <a:spcPct val="100000"/>
              </a:lnSpc>
              <a:spcBef>
                <a:spcPts val="0"/>
              </a:spcBef>
            </a:pPr>
            <a:endParaRPr lang="en-US" i="1"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Second Amendment Update – both Supreme Court and Fourth Circuit</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Notable Fourth Amendment Cases from the Fourth Circuit</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Supervised Release &amp; Sentencing Issues</a:t>
            </a:r>
          </a:p>
          <a:p>
            <a:pPr>
              <a:lnSpc>
                <a:spcPct val="100000"/>
              </a:lnSpc>
              <a:spcBef>
                <a:spcPts val="0"/>
              </a:spcBef>
            </a:pPr>
            <a:endParaRPr lang="en-US" sz="2400" dirty="0">
              <a:latin typeface="Calisto MT" panose="02040603050505030304" pitchFamily="18" charset="0"/>
            </a:endParaRPr>
          </a:p>
        </p:txBody>
      </p:sp>
      <p:sp>
        <p:nvSpPr>
          <p:cNvPr id="4" name="Content Placeholder 2">
            <a:extLst>
              <a:ext uri="{FF2B5EF4-FFF2-40B4-BE49-F238E27FC236}">
                <a16:creationId xmlns:a16="http://schemas.microsoft.com/office/drawing/2014/main" id="{8E380A23-9DAF-0E75-0871-DEF98CC75A50}"/>
              </a:ext>
            </a:extLst>
          </p:cNvPr>
          <p:cNvSpPr txBox="1">
            <a:spLocks/>
          </p:cNvSpPr>
          <p:nvPr/>
        </p:nvSpPr>
        <p:spPr>
          <a:xfrm>
            <a:off x="6096000" y="2138680"/>
            <a:ext cx="5568381" cy="4140200"/>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a:p>
            <a:pPr>
              <a:lnSpc>
                <a:spcPct val="100000"/>
              </a:lnSpc>
              <a:spcBef>
                <a:spcPts val="0"/>
              </a:spcBef>
            </a:pPr>
            <a:endParaRPr lang="en-US" sz="2600" dirty="0">
              <a:latin typeface="Calisto MT" panose="02040603050505030304" pitchFamily="18" charset="0"/>
            </a:endParaRPr>
          </a:p>
          <a:p>
            <a:pPr>
              <a:lnSpc>
                <a:spcPct val="100000"/>
              </a:lnSpc>
              <a:spcBef>
                <a:spcPts val="0"/>
              </a:spcBef>
            </a:pPr>
            <a:endParaRPr lang="en-US" sz="2600" dirty="0">
              <a:latin typeface="Calisto MT" panose="02040603050505030304" pitchFamily="18" charset="0"/>
            </a:endParaRPr>
          </a:p>
          <a:p>
            <a:pPr>
              <a:lnSpc>
                <a:spcPct val="200000"/>
              </a:lnSpc>
            </a:pPr>
            <a:endParaRPr lang="en-US" sz="2600" dirty="0">
              <a:latin typeface="Calisto MT" panose="02040603050505030304" pitchFamily="18" charset="0"/>
            </a:endParaRPr>
          </a:p>
          <a:p>
            <a:endParaRPr lang="en-US" dirty="0"/>
          </a:p>
        </p:txBody>
      </p:sp>
      <p:cxnSp>
        <p:nvCxnSpPr>
          <p:cNvPr id="7" name="Straight Connector 6">
            <a:extLst>
              <a:ext uri="{FF2B5EF4-FFF2-40B4-BE49-F238E27FC236}">
                <a16:creationId xmlns:a16="http://schemas.microsoft.com/office/drawing/2014/main" id="{115E9A80-2DEF-E2DE-E1DB-3F72958BDA39}"/>
              </a:ext>
            </a:extLst>
          </p:cNvPr>
          <p:cNvCxnSpPr>
            <a:cxnSpLocks/>
          </p:cNvCxnSpPr>
          <p:nvPr/>
        </p:nvCxnSpPr>
        <p:spPr>
          <a:xfrm>
            <a:off x="5688196" y="1583384"/>
            <a:ext cx="0" cy="469549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AB62C28-8881-06F7-41E0-7FFBA74D747C}"/>
              </a:ext>
            </a:extLst>
          </p:cNvPr>
          <p:cNvCxnSpPr>
            <a:cxnSpLocks/>
          </p:cNvCxnSpPr>
          <p:nvPr/>
        </p:nvCxnSpPr>
        <p:spPr>
          <a:xfrm flipH="1">
            <a:off x="0" y="1583384"/>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A65C529-248C-2520-209F-F53531C54746}"/>
              </a:ext>
            </a:extLst>
          </p:cNvPr>
          <p:cNvSpPr txBox="1">
            <a:spLocks/>
          </p:cNvSpPr>
          <p:nvPr/>
        </p:nvSpPr>
        <p:spPr>
          <a:xfrm>
            <a:off x="6267071" y="1758893"/>
            <a:ext cx="5023418" cy="4140200"/>
          </a:xfrm>
          <a:prstGeom prst="rect">
            <a:avLst/>
          </a:prstGeom>
        </p:spPr>
        <p:txBody>
          <a:bodyPr vert="horz" lIns="91440" tIns="45720" rIns="91440" bIns="45720" rtlCol="0">
            <a:no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lnSpc>
                <a:spcPct val="100000"/>
              </a:lnSpc>
              <a:spcBef>
                <a:spcPts val="0"/>
              </a:spcBef>
              <a:buNone/>
            </a:pPr>
            <a:r>
              <a:rPr lang="en-US" u="sng" dirty="0">
                <a:latin typeface="Calisto MT" panose="02040603050505030304" pitchFamily="18" charset="0"/>
              </a:rPr>
              <a:t>Resources</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Handout #1: Summary of Supreme Court cases decided in Oct. 2025 Term</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Handout #2:  Summary of Fourth Circuit cases (courtesy of Patrick Bryant, ED VA)</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a:latin typeface="Calisto MT" panose="02040603050505030304" pitchFamily="18" charset="0"/>
              </a:rPr>
              <a:t>Fourth Circuit Blog &amp; In Plain Cite podcast (courtesy of SD WV FPD)</a:t>
            </a:r>
          </a:p>
          <a:p>
            <a:pPr>
              <a:lnSpc>
                <a:spcPct val="100000"/>
              </a:lnSpc>
              <a:spcBef>
                <a:spcPts val="0"/>
              </a:spcBef>
            </a:pPr>
            <a:endParaRPr lang="en-US" dirty="0">
              <a:latin typeface="Calisto MT" panose="02040603050505030304" pitchFamily="18" charset="0"/>
            </a:endParaRPr>
          </a:p>
          <a:p>
            <a:pPr>
              <a:lnSpc>
                <a:spcPct val="100000"/>
              </a:lnSpc>
              <a:spcBef>
                <a:spcPts val="0"/>
              </a:spcBef>
            </a:pPr>
            <a:r>
              <a:rPr lang="en-US" dirty="0" err="1">
                <a:latin typeface="Calisto MT" panose="02040603050505030304" pitchFamily="18" charset="0"/>
              </a:rPr>
              <a:t>SCOTUSblog</a:t>
            </a:r>
            <a:endParaRPr lang="en-US" dirty="0">
              <a:latin typeface="Calisto MT" panose="02040603050505030304" pitchFamily="18" charset="0"/>
            </a:endParaRPr>
          </a:p>
          <a:p>
            <a:pPr marL="365760" lvl="1" indent="0">
              <a:lnSpc>
                <a:spcPct val="100000"/>
              </a:lnSpc>
              <a:buNone/>
            </a:pPr>
            <a:endParaRPr lang="en-US" sz="2000" dirty="0">
              <a:latin typeface="Calisto MT" panose="02040603050505030304" pitchFamily="18" charset="0"/>
            </a:endParaRPr>
          </a:p>
          <a:p>
            <a:pPr>
              <a:lnSpc>
                <a:spcPct val="100000"/>
              </a:lnSpc>
              <a:spcBef>
                <a:spcPts val="0"/>
              </a:spcBef>
            </a:pPr>
            <a:endParaRPr lang="en-US" sz="2400" dirty="0">
              <a:latin typeface="Calisto MT" panose="02040603050505030304" pitchFamily="18" charset="0"/>
            </a:endParaRPr>
          </a:p>
        </p:txBody>
      </p:sp>
    </p:spTree>
    <p:extLst>
      <p:ext uri="{BB962C8B-B14F-4D97-AF65-F5344CB8AC3E}">
        <p14:creationId xmlns:p14="http://schemas.microsoft.com/office/powerpoint/2010/main" val="49100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6CB56-D067-3482-1FE8-8EB8CA5F8F96}"/>
              </a:ext>
            </a:extLst>
          </p:cNvPr>
          <p:cNvSpPr>
            <a:spLocks noGrp="1"/>
          </p:cNvSpPr>
          <p:nvPr>
            <p:ph type="title"/>
          </p:nvPr>
        </p:nvSpPr>
        <p:spPr/>
        <p:txBody>
          <a:bodyPr/>
          <a:lstStyle/>
          <a:p>
            <a:pPr algn="ctr"/>
            <a:r>
              <a:rPr lang="en-US" dirty="0"/>
              <a:t>We will host </a:t>
            </a:r>
            <a:r>
              <a:rPr lang="en-US" sz="3600" dirty="0"/>
              <a:t>three</a:t>
            </a:r>
            <a:r>
              <a:rPr lang="en-US" dirty="0"/>
              <a:t> trivia breaks. </a:t>
            </a:r>
            <a:br>
              <a:rPr lang="en-US" dirty="0"/>
            </a:br>
            <a:r>
              <a:rPr lang="en-US" dirty="0"/>
              <a:t>With prizes.</a:t>
            </a:r>
          </a:p>
        </p:txBody>
      </p:sp>
      <p:sp>
        <p:nvSpPr>
          <p:cNvPr id="3" name="Content Placeholder 2">
            <a:extLst>
              <a:ext uri="{FF2B5EF4-FFF2-40B4-BE49-F238E27FC236}">
                <a16:creationId xmlns:a16="http://schemas.microsoft.com/office/drawing/2014/main" id="{A1A15F67-3B3E-1C48-00FD-6414A88869C7}"/>
              </a:ext>
            </a:extLst>
          </p:cNvPr>
          <p:cNvSpPr>
            <a:spLocks noGrp="1"/>
          </p:cNvSpPr>
          <p:nvPr>
            <p:ph idx="1"/>
          </p:nvPr>
        </p:nvSpPr>
        <p:spPr>
          <a:xfrm>
            <a:off x="1295400" y="5454362"/>
            <a:ext cx="9601200" cy="793231"/>
          </a:xfrm>
        </p:spPr>
        <p:txBody>
          <a:bodyPr>
            <a:normAutofit/>
          </a:bodyPr>
          <a:lstStyle/>
          <a:p>
            <a:pPr marL="45720" indent="0" algn="ctr">
              <a:spcBef>
                <a:spcPts val="0"/>
              </a:spcBef>
              <a:buNone/>
            </a:pPr>
            <a:r>
              <a:rPr lang="en-US" dirty="0"/>
              <a:t>All Moderator decisions are final. Ironically, there will be no appeals.</a:t>
            </a:r>
          </a:p>
          <a:p>
            <a:pPr marL="45720" indent="0" algn="ctr">
              <a:spcBef>
                <a:spcPts val="0"/>
              </a:spcBef>
              <a:buNone/>
            </a:pPr>
            <a:r>
              <a:rPr lang="en-US" dirty="0"/>
              <a:t>Must be present to win.</a:t>
            </a:r>
          </a:p>
        </p:txBody>
      </p:sp>
      <p:pic>
        <p:nvPicPr>
          <p:cNvPr id="4" name="Picture 3" descr="You guys!!! He's almost here!!!! #SANTA #Elf #ChristmasEve">
            <a:extLst>
              <a:ext uri="{FF2B5EF4-FFF2-40B4-BE49-F238E27FC236}">
                <a16:creationId xmlns:a16="http://schemas.microsoft.com/office/drawing/2014/main" id="{90DEDA6C-A2F0-24DF-0A30-729054BB5511}"/>
              </a:ext>
            </a:extLst>
          </p:cNvPr>
          <p:cNvPicPr>
            <a:picLocks noChangeAspect="1"/>
          </p:cNvPicPr>
          <p:nvPr/>
        </p:nvPicPr>
        <p:blipFill>
          <a:blip r:embed="rId3"/>
          <a:stretch>
            <a:fillRect/>
          </a:stretch>
        </p:blipFill>
        <p:spPr>
          <a:xfrm>
            <a:off x="7861700" y="1642371"/>
            <a:ext cx="3476336" cy="3476336"/>
          </a:xfrm>
          <a:prstGeom prst="rect">
            <a:avLst/>
          </a:prstGeom>
        </p:spPr>
      </p:pic>
      <p:sp>
        <p:nvSpPr>
          <p:cNvPr id="5" name="Rectangle 2">
            <a:extLst>
              <a:ext uri="{FF2B5EF4-FFF2-40B4-BE49-F238E27FC236}">
                <a16:creationId xmlns:a16="http://schemas.microsoft.com/office/drawing/2014/main" id="{7AC15234-7067-177F-2281-FC5884DA0C8E}"/>
              </a:ext>
            </a:extLst>
          </p:cNvPr>
          <p:cNvSpPr>
            <a:spLocks noChangeArrowheads="1"/>
          </p:cNvSpPr>
          <p:nvPr/>
        </p:nvSpPr>
        <p:spPr bwMode="auto">
          <a:xfrm>
            <a:off x="7875237" y="1816975"/>
            <a:ext cx="47776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9976C48D-E195-69BE-89BE-558A1F6EDD11}"/>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79673" y="3722312"/>
            <a:ext cx="1274531" cy="16993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80859D28-5C87-A72F-0BB3-6AA878225B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2515132" y="3606518"/>
            <a:ext cx="1555859" cy="2074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D9D50435-BB7E-FD4C-91E1-8A328D192C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4204" y="1645863"/>
            <a:ext cx="1733462" cy="231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a:extLst>
              <a:ext uri="{FF2B5EF4-FFF2-40B4-BE49-F238E27FC236}">
                <a16:creationId xmlns:a16="http://schemas.microsoft.com/office/drawing/2014/main" id="{A8B0B034-A9E4-0A57-6D97-C5CAE7E90E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30302" y="1645863"/>
            <a:ext cx="2286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44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circle(in)">
                                      <p:cBhvr>
                                        <p:cTn id="7" dur="2000"/>
                                        <p:tgtEl>
                                          <p:spTgt spid="1030"/>
                                        </p:tgtEl>
                                      </p:cBhvr>
                                    </p:animEffect>
                                  </p:childTnLst>
                                </p:cTn>
                              </p:par>
                              <p:par>
                                <p:cTn id="8" presetID="6" presetClass="entr" presetSubtype="16" fill="hold" nodeType="withEffect">
                                  <p:stCondLst>
                                    <p:cond delay="0"/>
                                  </p:stCondLst>
                                  <p:childTnLst>
                                    <p:set>
                                      <p:cBhvr>
                                        <p:cTn id="9" dur="1" fill="hold">
                                          <p:stCondLst>
                                            <p:cond delay="0"/>
                                          </p:stCondLst>
                                        </p:cTn>
                                        <p:tgtEl>
                                          <p:spTgt spid="1032"/>
                                        </p:tgtEl>
                                        <p:attrNameLst>
                                          <p:attrName>style.visibility</p:attrName>
                                        </p:attrNameLst>
                                      </p:cBhvr>
                                      <p:to>
                                        <p:strVal val="visible"/>
                                      </p:to>
                                    </p:set>
                                    <p:animEffect transition="in" filter="circle(in)">
                                      <p:cBhvr>
                                        <p:cTn id="10" dur="2000"/>
                                        <p:tgtEl>
                                          <p:spTgt spid="1032"/>
                                        </p:tgtEl>
                                      </p:cBhvr>
                                    </p:animEffect>
                                  </p:childTnLst>
                                </p:cTn>
                              </p:par>
                              <p:par>
                                <p:cTn id="11" presetID="6" presetClass="entr" presetSubtype="16"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circle(in)">
                                      <p:cBhvr>
                                        <p:cTn id="13" dur="2000"/>
                                        <p:tgtEl>
                                          <p:spTgt spid="1029"/>
                                        </p:tgtEl>
                                      </p:cBhvr>
                                    </p:animEffect>
                                  </p:childTnLst>
                                </p:cTn>
                              </p:par>
                              <p:par>
                                <p:cTn id="14" presetID="6" presetClass="entr" presetSubtype="16" fill="hold" nodeType="withEffect">
                                  <p:stCondLst>
                                    <p:cond delay="0"/>
                                  </p:stCondLst>
                                  <p:childTnLst>
                                    <p:set>
                                      <p:cBhvr>
                                        <p:cTn id="15" dur="1" fill="hold">
                                          <p:stCondLst>
                                            <p:cond delay="0"/>
                                          </p:stCondLst>
                                        </p:cTn>
                                        <p:tgtEl>
                                          <p:spTgt spid="1025"/>
                                        </p:tgtEl>
                                        <p:attrNameLst>
                                          <p:attrName>style.visibility</p:attrName>
                                        </p:attrNameLst>
                                      </p:cBhvr>
                                      <p:to>
                                        <p:strVal val="visible"/>
                                      </p:to>
                                    </p:set>
                                    <p:animEffect transition="in" filter="circle(in)">
                                      <p:cBhvr>
                                        <p:cTn id="16" dur="20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375" y="362286"/>
            <a:ext cx="9601200" cy="596462"/>
          </a:xfrm>
        </p:spPr>
        <p:txBody>
          <a:bodyPr>
            <a:normAutofit/>
          </a:bodyPr>
          <a:lstStyle/>
          <a:p>
            <a:pPr algn="ctr"/>
            <a:r>
              <a:rPr lang="en-US" cap="none" dirty="0">
                <a:latin typeface="Calisto MT" panose="02040603050505030304" pitchFamily="18" charset="0"/>
              </a:rPr>
              <a:t>Two Observations about 2025-2026 SCOTUS Term</a:t>
            </a:r>
          </a:p>
        </p:txBody>
      </p:sp>
      <p:sp>
        <p:nvSpPr>
          <p:cNvPr id="4" name="Content Placeholder 3">
            <a:extLst>
              <a:ext uri="{FF2B5EF4-FFF2-40B4-BE49-F238E27FC236}">
                <a16:creationId xmlns:a16="http://schemas.microsoft.com/office/drawing/2014/main" id="{D8B825C8-D4B2-6B96-771A-2A5F6DCB4DCD}"/>
              </a:ext>
            </a:extLst>
          </p:cNvPr>
          <p:cNvSpPr>
            <a:spLocks noGrp="1"/>
          </p:cNvSpPr>
          <p:nvPr>
            <p:ph idx="1"/>
          </p:nvPr>
        </p:nvSpPr>
        <p:spPr>
          <a:xfrm>
            <a:off x="458025" y="1467352"/>
            <a:ext cx="7858114" cy="3230939"/>
          </a:xfrm>
        </p:spPr>
        <p:txBody>
          <a:bodyPr>
            <a:normAutofit/>
          </a:bodyPr>
          <a:lstStyle/>
          <a:p>
            <a:r>
              <a:rPr lang="en-US" sz="2600" dirty="0">
                <a:latin typeface="Calisto MT" panose="02040603050505030304" pitchFamily="18" charset="0"/>
              </a:rPr>
              <a:t>#1 – It’s probably not as bad as you think </a:t>
            </a:r>
          </a:p>
          <a:p>
            <a:endParaRPr lang="en-US" sz="2600" dirty="0">
              <a:latin typeface="Calisto MT" panose="02040603050505030304" pitchFamily="18" charset="0"/>
            </a:endParaRPr>
          </a:p>
          <a:p>
            <a:r>
              <a:rPr lang="en-US" sz="2600" dirty="0">
                <a:latin typeface="Calisto MT" panose="02040603050505030304" pitchFamily="18" charset="0"/>
              </a:rPr>
              <a:t>#2 – The Fourth Circuit is riding the </a:t>
            </a:r>
            <a:r>
              <a:rPr lang="en-US" sz="2600" dirty="0" err="1">
                <a:latin typeface="Calisto MT" panose="02040603050505030304" pitchFamily="18" charset="0"/>
              </a:rPr>
              <a:t>StruggleBus</a:t>
            </a:r>
            <a:endParaRPr lang="en-US" sz="2600" dirty="0">
              <a:latin typeface="Calisto MT" panose="02040603050505030304" pitchFamily="18" charset="0"/>
            </a:endParaRPr>
          </a:p>
          <a:p>
            <a:endParaRPr lang="en-US" sz="2400" dirty="0">
              <a:latin typeface="Calisto MT" panose="02040603050505030304" pitchFamily="18" charset="0"/>
            </a:endParaRPr>
          </a:p>
          <a:p>
            <a:endParaRPr lang="en-US" sz="2400" dirty="0">
              <a:latin typeface="Calisto MT" panose="02040603050505030304" pitchFamily="18" charset="0"/>
            </a:endParaRPr>
          </a:p>
          <a:p>
            <a:endParaRPr lang="en-US" sz="2400" dirty="0">
              <a:latin typeface="Calisto MT" panose="02040603050505030304" pitchFamily="18" charset="0"/>
            </a:endParaRPr>
          </a:p>
        </p:txBody>
      </p:sp>
      <p:pic>
        <p:nvPicPr>
          <p:cNvPr id="3" name="Picture 2">
            <a:extLst>
              <a:ext uri="{FF2B5EF4-FFF2-40B4-BE49-F238E27FC236}">
                <a16:creationId xmlns:a16="http://schemas.microsoft.com/office/drawing/2014/main" id="{F9B00514-0637-C3FA-CAA3-CBAC6C7432FB}"/>
              </a:ext>
            </a:extLst>
          </p:cNvPr>
          <p:cNvPicPr>
            <a:picLocks noChangeAspect="1"/>
          </p:cNvPicPr>
          <p:nvPr/>
        </p:nvPicPr>
        <p:blipFill>
          <a:blip r:embed="rId3"/>
          <a:stretch>
            <a:fillRect/>
          </a:stretch>
        </p:blipFill>
        <p:spPr>
          <a:xfrm>
            <a:off x="8572848" y="977462"/>
            <a:ext cx="3476625" cy="5210175"/>
          </a:xfrm>
          <a:prstGeom prst="rect">
            <a:avLst/>
          </a:prstGeom>
        </p:spPr>
      </p:pic>
      <p:pic>
        <p:nvPicPr>
          <p:cNvPr id="5" name="Picture 4" descr="The Struggle Bus (@thestrugglebusband) • Facebook">
            <a:extLst>
              <a:ext uri="{FF2B5EF4-FFF2-40B4-BE49-F238E27FC236}">
                <a16:creationId xmlns:a16="http://schemas.microsoft.com/office/drawing/2014/main" id="{020D6F62-8B1C-49B2-8A0A-A74FA20350EE}"/>
              </a:ext>
            </a:extLst>
          </p:cNvPr>
          <p:cNvPicPr>
            <a:picLocks noChangeAspect="1"/>
          </p:cNvPicPr>
          <p:nvPr/>
        </p:nvPicPr>
        <p:blipFill>
          <a:blip r:embed="rId4"/>
          <a:stretch>
            <a:fillRect/>
          </a:stretch>
        </p:blipFill>
        <p:spPr>
          <a:xfrm>
            <a:off x="3272000" y="3775178"/>
            <a:ext cx="2230165" cy="2230165"/>
          </a:xfrm>
          <a:prstGeom prst="rect">
            <a:avLst/>
          </a:prstGeom>
        </p:spPr>
      </p:pic>
    </p:spTree>
    <p:extLst>
      <p:ext uri="{BB962C8B-B14F-4D97-AF65-F5344CB8AC3E}">
        <p14:creationId xmlns:p14="http://schemas.microsoft.com/office/powerpoint/2010/main" val="328715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xit" presetSubtype="0" fill="hold" nodeType="withEffect">
                                  <p:stCondLst>
                                    <p:cond delay="0"/>
                                  </p:stCondLst>
                                  <p:childTnLst>
                                    <p:animEffect transition="out" filter="fade">
                                      <p:cBhvr>
                                        <p:cTn id="9" dur="500"/>
                                        <p:tgtEl>
                                          <p:spTgt spid="4">
                                            <p:txEl>
                                              <p:pRg st="0" end="0"/>
                                            </p:txEl>
                                          </p:spTgt>
                                        </p:tgtEl>
                                      </p:cBhvr>
                                    </p:animEffect>
                                    <p:set>
                                      <p:cBhvr>
                                        <p:cTn id="10" dur="1" fill="hold">
                                          <p:stCondLst>
                                            <p:cond delay="499"/>
                                          </p:stCondLst>
                                        </p:cTn>
                                        <p:tgtEl>
                                          <p:spTgt spid="4">
                                            <p:txEl>
                                              <p:pRg st="0" end="0"/>
                                            </p:txEl>
                                          </p:spTgt>
                                        </p:tgtEl>
                                        <p:attrNameLst>
                                          <p:attrName>style.visibility</p:attrName>
                                        </p:attrNameLst>
                                      </p:cBhvr>
                                      <p:to>
                                        <p:strVal val="hidden"/>
                                      </p:to>
                                    </p:set>
                                  </p:childTnLst>
                                </p:cTn>
                              </p:par>
                              <p:par>
                                <p:cTn id="11" presetID="26"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1AD21-7934-2316-5974-4EC178F15F05}"/>
              </a:ext>
            </a:extLst>
          </p:cNvPr>
          <p:cNvSpPr>
            <a:spLocks noGrp="1"/>
          </p:cNvSpPr>
          <p:nvPr>
            <p:ph type="title"/>
          </p:nvPr>
        </p:nvSpPr>
        <p:spPr/>
        <p:txBody>
          <a:bodyPr/>
          <a:lstStyle/>
          <a:p>
            <a:pPr algn="ctr"/>
            <a:r>
              <a:rPr lang="en-US" dirty="0"/>
              <a:t>Two NEW SUPREME COURT </a:t>
            </a:r>
            <a:br>
              <a:rPr lang="en-US" dirty="0"/>
            </a:br>
            <a:r>
              <a:rPr lang="en-US" dirty="0"/>
              <a:t>FOURTH AMENDMENT CASES</a:t>
            </a:r>
          </a:p>
        </p:txBody>
      </p:sp>
      <p:sp>
        <p:nvSpPr>
          <p:cNvPr id="3" name="Content Placeholder 2">
            <a:extLst>
              <a:ext uri="{FF2B5EF4-FFF2-40B4-BE49-F238E27FC236}">
                <a16:creationId xmlns:a16="http://schemas.microsoft.com/office/drawing/2014/main" id="{51D08CA8-28AB-2EBA-9F84-988495E50697}"/>
              </a:ext>
            </a:extLst>
          </p:cNvPr>
          <p:cNvSpPr>
            <a:spLocks noGrp="1"/>
          </p:cNvSpPr>
          <p:nvPr>
            <p:ph idx="1"/>
          </p:nvPr>
        </p:nvSpPr>
        <p:spPr>
          <a:xfrm>
            <a:off x="1295399" y="1628207"/>
            <a:ext cx="3965369" cy="723107"/>
          </a:xfrm>
        </p:spPr>
        <p:txBody>
          <a:bodyPr>
            <a:normAutofit fontScale="77500" lnSpcReduction="20000"/>
          </a:bodyPr>
          <a:lstStyle/>
          <a:p>
            <a:pPr marL="45720" indent="0">
              <a:lnSpc>
                <a:spcPct val="100000"/>
              </a:lnSpc>
              <a:spcBef>
                <a:spcPts val="600"/>
              </a:spcBef>
              <a:buNone/>
            </a:pPr>
            <a:r>
              <a:rPr lang="en-US" sz="2800" i="1" dirty="0" err="1"/>
              <a:t>Chatrie</a:t>
            </a:r>
            <a:r>
              <a:rPr lang="en-US" sz="2800" i="1" dirty="0"/>
              <a:t> v. US: </a:t>
            </a:r>
          </a:p>
          <a:p>
            <a:pPr marL="45720" indent="0">
              <a:lnSpc>
                <a:spcPct val="100000"/>
              </a:lnSpc>
              <a:spcBef>
                <a:spcPts val="600"/>
              </a:spcBef>
              <a:buNone/>
            </a:pPr>
            <a:r>
              <a:rPr lang="en-US" sz="2800" dirty="0"/>
              <a:t>Electronic surveillance</a:t>
            </a:r>
          </a:p>
        </p:txBody>
      </p:sp>
      <p:sp>
        <p:nvSpPr>
          <p:cNvPr id="6" name="TextBox 5">
            <a:extLst>
              <a:ext uri="{FF2B5EF4-FFF2-40B4-BE49-F238E27FC236}">
                <a16:creationId xmlns:a16="http://schemas.microsoft.com/office/drawing/2014/main" id="{42FD150E-1ACF-1A85-9610-AA3602F69040}"/>
              </a:ext>
            </a:extLst>
          </p:cNvPr>
          <p:cNvSpPr txBox="1"/>
          <p:nvPr/>
        </p:nvSpPr>
        <p:spPr>
          <a:xfrm>
            <a:off x="6931234" y="1570615"/>
            <a:ext cx="4049485" cy="830997"/>
          </a:xfrm>
          <a:prstGeom prst="rect">
            <a:avLst/>
          </a:prstGeom>
          <a:noFill/>
        </p:spPr>
        <p:txBody>
          <a:bodyPr wrap="square" rtlCol="0">
            <a:spAutoFit/>
          </a:bodyPr>
          <a:lstStyle/>
          <a:p>
            <a:r>
              <a:rPr lang="en-US" sz="2400" i="1" dirty="0"/>
              <a:t>Case v. Montana: </a:t>
            </a:r>
          </a:p>
          <a:p>
            <a:r>
              <a:rPr lang="en-US" sz="2400" dirty="0"/>
              <a:t>Emergency aid exception</a:t>
            </a:r>
          </a:p>
        </p:txBody>
      </p:sp>
      <p:pic>
        <p:nvPicPr>
          <p:cNvPr id="8" name="Picture 6" descr="BIG BROTHER IS WATCHING YOU PICTURE POSTER PHOTO PRINT BANNER 1984 Orwell  Book">
            <a:extLst>
              <a:ext uri="{FF2B5EF4-FFF2-40B4-BE49-F238E27FC236}">
                <a16:creationId xmlns:a16="http://schemas.microsoft.com/office/drawing/2014/main" id="{4E4CB6EB-A062-83E3-E939-2376CAE252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9220" y="2448228"/>
            <a:ext cx="4576538" cy="31724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39CE406-7DC7-085C-92F0-6BD77A6D1B09}"/>
              </a:ext>
            </a:extLst>
          </p:cNvPr>
          <p:cNvPicPr>
            <a:picLocks noChangeAspect="1"/>
          </p:cNvPicPr>
          <p:nvPr/>
        </p:nvPicPr>
        <p:blipFill>
          <a:blip r:embed="rId4">
            <a:extLst>
              <a:ext uri="{28A0092B-C50C-407E-A947-70E740481C1C}">
                <a14:useLocalDpi xmlns:a14="http://schemas.microsoft.com/office/drawing/2010/main" val="0"/>
              </a:ext>
            </a:extLst>
          </a:blip>
          <a:srcRect l="11900" r="801"/>
          <a:stretch>
            <a:fillRect/>
          </a:stretch>
        </p:blipFill>
        <p:spPr>
          <a:xfrm>
            <a:off x="6606244" y="2475132"/>
            <a:ext cx="5029200" cy="3145535"/>
          </a:xfrm>
          <a:prstGeom prst="rect">
            <a:avLst/>
          </a:prstGeom>
        </p:spPr>
      </p:pic>
    </p:spTree>
    <p:extLst>
      <p:ext uri="{BB962C8B-B14F-4D97-AF65-F5344CB8AC3E}">
        <p14:creationId xmlns:p14="http://schemas.microsoft.com/office/powerpoint/2010/main" val="162163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903D-AD5A-9C2B-0D86-E27F2C283B37}"/>
              </a:ext>
            </a:extLst>
          </p:cNvPr>
          <p:cNvSpPr>
            <a:spLocks noGrp="1"/>
          </p:cNvSpPr>
          <p:nvPr>
            <p:ph type="title"/>
          </p:nvPr>
        </p:nvSpPr>
        <p:spPr>
          <a:xfrm>
            <a:off x="840259" y="381000"/>
            <a:ext cx="10824519" cy="647700"/>
          </a:xfrm>
        </p:spPr>
        <p:txBody>
          <a:bodyPr>
            <a:normAutofit fontScale="90000"/>
          </a:bodyPr>
          <a:lstStyle/>
          <a:p>
            <a:r>
              <a:rPr lang="en-US" i="1" cap="none" dirty="0" err="1"/>
              <a:t>Chatrie</a:t>
            </a:r>
            <a:r>
              <a:rPr lang="en-US" i="1" cap="none" dirty="0"/>
              <a:t> v. United States</a:t>
            </a:r>
            <a:r>
              <a:rPr lang="en-US" cap="none" dirty="0"/>
              <a:t>, 146 S. Ct. 2193 (2026) </a:t>
            </a:r>
            <a:br>
              <a:rPr lang="en-US" cap="none" dirty="0"/>
            </a:br>
            <a:r>
              <a:rPr lang="en-US" cap="none" dirty="0"/>
              <a:t>(Kagan, J.) (6-3 opinion)</a:t>
            </a:r>
          </a:p>
        </p:txBody>
      </p:sp>
      <p:sp>
        <p:nvSpPr>
          <p:cNvPr id="3" name="Content Placeholder 2">
            <a:extLst>
              <a:ext uri="{FF2B5EF4-FFF2-40B4-BE49-F238E27FC236}">
                <a16:creationId xmlns:a16="http://schemas.microsoft.com/office/drawing/2014/main" id="{120E373F-2322-1AE6-A63C-32066C79562B}"/>
              </a:ext>
            </a:extLst>
          </p:cNvPr>
          <p:cNvSpPr>
            <a:spLocks noGrp="1"/>
          </p:cNvSpPr>
          <p:nvPr>
            <p:ph idx="1"/>
          </p:nvPr>
        </p:nvSpPr>
        <p:spPr>
          <a:xfrm>
            <a:off x="897213" y="1221155"/>
            <a:ext cx="7098687" cy="4914900"/>
          </a:xfrm>
        </p:spPr>
        <p:txBody>
          <a:bodyPr>
            <a:normAutofit/>
          </a:bodyPr>
          <a:lstStyle/>
          <a:p>
            <a:r>
              <a:rPr lang="en-US" dirty="0"/>
              <a:t>Obtaining Location History data is a Fourth Amendment search. </a:t>
            </a:r>
          </a:p>
          <a:p>
            <a:pPr lvl="1"/>
            <a:r>
              <a:rPr lang="en-US" dirty="0"/>
              <a:t>People have a reasonable expectation of privacy in their cell-phone location history data.</a:t>
            </a:r>
          </a:p>
          <a:p>
            <a:r>
              <a:rPr lang="en-US" dirty="0"/>
              <a:t>Even if search covers a short period of time. </a:t>
            </a:r>
          </a:p>
          <a:p>
            <a:pPr lvl="1"/>
            <a:r>
              <a:rPr lang="en-US" dirty="0"/>
              <a:t>Expands </a:t>
            </a:r>
            <a:r>
              <a:rPr lang="en-US" i="1" dirty="0"/>
              <a:t>Carpenter v. United States</a:t>
            </a:r>
            <a:r>
              <a:rPr lang="en-US" dirty="0"/>
              <a:t>.</a:t>
            </a:r>
          </a:p>
          <a:p>
            <a:r>
              <a:rPr lang="en-US" dirty="0"/>
              <a:t>Even though data was stored with a third-party company in the cloud.</a:t>
            </a:r>
          </a:p>
          <a:p>
            <a:pPr lvl="1"/>
            <a:r>
              <a:rPr lang="en-US" dirty="0"/>
              <a:t>“a cell-phone user is not to be viewed a sharing private information with third parties . . . Just by doing the ordinary things cell-phone users do.”</a:t>
            </a:r>
          </a:p>
          <a:p>
            <a:pPr lvl="1"/>
            <a:r>
              <a:rPr lang="en-US" dirty="0"/>
              <a:t>Employs a two-part test instead of third-party doctrine</a:t>
            </a:r>
          </a:p>
          <a:p>
            <a:pPr lvl="1"/>
            <a:r>
              <a:rPr lang="en-US" dirty="0"/>
              <a:t>Suggests other data saved in the cloud is also protected.</a:t>
            </a:r>
          </a:p>
        </p:txBody>
      </p:sp>
      <p:pic>
        <p:nvPicPr>
          <p:cNvPr id="7" name="Picture 6">
            <a:extLst>
              <a:ext uri="{FF2B5EF4-FFF2-40B4-BE49-F238E27FC236}">
                <a16:creationId xmlns:a16="http://schemas.microsoft.com/office/drawing/2014/main" id="{656A3D20-5487-CC7B-EB9B-2E7C63C606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5775" y="2085837"/>
            <a:ext cx="2679012" cy="2686325"/>
          </a:xfrm>
          <a:prstGeom prst="rect">
            <a:avLst/>
          </a:prstGeom>
        </p:spPr>
      </p:pic>
      <p:pic>
        <p:nvPicPr>
          <p:cNvPr id="4" name="Picture 3" descr="Win Sticker Vector Art, Icons, and Graphics for Free Download">
            <a:extLst>
              <a:ext uri="{FF2B5EF4-FFF2-40B4-BE49-F238E27FC236}">
                <a16:creationId xmlns:a16="http://schemas.microsoft.com/office/drawing/2014/main" id="{9C11443B-05D8-8A0D-5A6E-28F8373D8202}"/>
              </a:ext>
            </a:extLst>
          </p:cNvPr>
          <p:cNvPicPr>
            <a:picLocks noChangeAspect="1"/>
          </p:cNvPicPr>
          <p:nvPr/>
        </p:nvPicPr>
        <p:blipFill>
          <a:blip r:embed="rId4"/>
          <a:stretch>
            <a:fillRect/>
          </a:stretch>
        </p:blipFill>
        <p:spPr>
          <a:xfrm>
            <a:off x="9955281" y="0"/>
            <a:ext cx="1895475" cy="1409700"/>
          </a:xfrm>
          <a:prstGeom prst="rect">
            <a:avLst/>
          </a:prstGeom>
        </p:spPr>
      </p:pic>
    </p:spTree>
    <p:extLst>
      <p:ext uri="{BB962C8B-B14F-4D97-AF65-F5344CB8AC3E}">
        <p14:creationId xmlns:p14="http://schemas.microsoft.com/office/powerpoint/2010/main" val="75842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6D48F-DAF0-3E55-667C-7FEB74F22E11}"/>
              </a:ext>
            </a:extLst>
          </p:cNvPr>
          <p:cNvSpPr>
            <a:spLocks noGrp="1"/>
          </p:cNvSpPr>
          <p:nvPr>
            <p:ph type="title"/>
          </p:nvPr>
        </p:nvSpPr>
        <p:spPr>
          <a:xfrm>
            <a:off x="1295400" y="380999"/>
            <a:ext cx="9601200" cy="665923"/>
          </a:xfrm>
        </p:spPr>
        <p:txBody>
          <a:bodyPr>
            <a:normAutofit fontScale="90000"/>
          </a:bodyPr>
          <a:lstStyle/>
          <a:p>
            <a:r>
              <a:rPr lang="en-US" i="1" cap="none" dirty="0" err="1"/>
              <a:t>Chatrie</a:t>
            </a:r>
            <a:r>
              <a:rPr lang="en-US" cap="none" dirty="0"/>
              <a:t> has implications for other digital searches. Challenge them.</a:t>
            </a:r>
            <a:endParaRPr lang="en-US" i="1" cap="none" dirty="0"/>
          </a:p>
        </p:txBody>
      </p:sp>
      <p:sp>
        <p:nvSpPr>
          <p:cNvPr id="3" name="Content Placeholder 2">
            <a:extLst>
              <a:ext uri="{FF2B5EF4-FFF2-40B4-BE49-F238E27FC236}">
                <a16:creationId xmlns:a16="http://schemas.microsoft.com/office/drawing/2014/main" id="{D8F53AD5-821E-8263-53B0-D99577E5426F}"/>
              </a:ext>
            </a:extLst>
          </p:cNvPr>
          <p:cNvSpPr>
            <a:spLocks noGrp="1"/>
          </p:cNvSpPr>
          <p:nvPr>
            <p:ph idx="1"/>
          </p:nvPr>
        </p:nvSpPr>
        <p:spPr>
          <a:xfrm>
            <a:off x="1414669" y="1046922"/>
            <a:ext cx="9601200" cy="4956313"/>
          </a:xfrm>
        </p:spPr>
        <p:txBody>
          <a:bodyPr>
            <a:normAutofit/>
          </a:bodyPr>
          <a:lstStyle/>
          <a:p>
            <a:r>
              <a:rPr lang="en-US" b="1" dirty="0"/>
              <a:t>Tower dumps</a:t>
            </a:r>
            <a:r>
              <a:rPr lang="en-US" dirty="0"/>
              <a:t>: seek identity of every device connected to specific cell towers over a relatively short period of time. </a:t>
            </a:r>
          </a:p>
          <a:p>
            <a:pPr lvl="1"/>
            <a:r>
              <a:rPr lang="en-US" dirty="0"/>
              <a:t>US District court held tower dumps per se unconstitutional general warrants: </a:t>
            </a:r>
            <a:r>
              <a:rPr lang="en-US" i="1" dirty="0"/>
              <a:t>In re Four Applications for Search Warrants Seeking Info. Associated with Particular Cellular Towers</a:t>
            </a:r>
            <a:r>
              <a:rPr lang="en-US" dirty="0"/>
              <a:t>, No. 3:25-CR-38 (S.D. Miss. Aug. 5, 2026).</a:t>
            </a:r>
          </a:p>
          <a:p>
            <a:r>
              <a:rPr lang="en-US" b="1" dirty="0"/>
              <a:t>Cell Site Simulators (Stingrays)</a:t>
            </a:r>
            <a:r>
              <a:rPr lang="en-US" dirty="0"/>
              <a:t>: simulating a cell tower to trick nearby cell phones to connect, used to locate and track a known cell phone or obtain a person’s phone number when it is unknown.</a:t>
            </a:r>
          </a:p>
          <a:p>
            <a:r>
              <a:rPr lang="en-US" b="1" dirty="0"/>
              <a:t>Automatic License Plate Readers (ALPRs) (Flock): </a:t>
            </a:r>
            <a:r>
              <a:rPr lang="en-US" dirty="0"/>
              <a:t>can be used recreate the whole of a person’s past movements.</a:t>
            </a:r>
          </a:p>
          <a:p>
            <a:r>
              <a:rPr lang="en-US" b="1" dirty="0"/>
              <a:t>Keyword warrants/ AI chats</a:t>
            </a:r>
            <a:r>
              <a:rPr lang="en-US" dirty="0"/>
              <a:t>: seek identity of everyone who searched for a particular keyword or phrase.</a:t>
            </a:r>
            <a:endParaRPr lang="en-US" b="1" dirty="0"/>
          </a:p>
        </p:txBody>
      </p:sp>
    </p:spTree>
    <p:extLst>
      <p:ext uri="{BB962C8B-B14F-4D97-AF65-F5344CB8AC3E}">
        <p14:creationId xmlns:p14="http://schemas.microsoft.com/office/powerpoint/2010/main" val="3115055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489F-6D37-D03B-4187-A7E58B901F1E}"/>
              </a:ext>
            </a:extLst>
          </p:cNvPr>
          <p:cNvSpPr>
            <a:spLocks noGrp="1"/>
          </p:cNvSpPr>
          <p:nvPr>
            <p:ph type="title"/>
          </p:nvPr>
        </p:nvSpPr>
        <p:spPr/>
        <p:txBody>
          <a:bodyPr/>
          <a:lstStyle/>
          <a:p>
            <a:r>
              <a:rPr lang="en-US" dirty="0"/>
              <a:t>If you have a case involving any of these types of searches:</a:t>
            </a:r>
          </a:p>
        </p:txBody>
      </p:sp>
      <p:sp>
        <p:nvSpPr>
          <p:cNvPr id="3" name="Content Placeholder 2">
            <a:extLst>
              <a:ext uri="{FF2B5EF4-FFF2-40B4-BE49-F238E27FC236}">
                <a16:creationId xmlns:a16="http://schemas.microsoft.com/office/drawing/2014/main" id="{A866EC68-0892-428F-D6EC-D5B51F71E61E}"/>
              </a:ext>
            </a:extLst>
          </p:cNvPr>
          <p:cNvSpPr>
            <a:spLocks noGrp="1"/>
          </p:cNvSpPr>
          <p:nvPr>
            <p:ph idx="1"/>
          </p:nvPr>
        </p:nvSpPr>
        <p:spPr/>
        <p:txBody>
          <a:bodyPr/>
          <a:lstStyle/>
          <a:p>
            <a:r>
              <a:rPr lang="en-US" dirty="0"/>
              <a:t>NACDL’s Fourth Amendment Center is a great resource and offers direct assistance. </a:t>
            </a:r>
          </a:p>
          <a:p>
            <a:pPr lvl="1"/>
            <a:r>
              <a:rPr lang="en-US" dirty="0"/>
              <a:t>Email: </a:t>
            </a:r>
            <a:r>
              <a:rPr lang="en-US" dirty="0">
                <a:hlinkClick r:id="rId3"/>
              </a:rPr>
              <a:t>4AC@nacdl.org</a:t>
            </a:r>
            <a:r>
              <a:rPr lang="en-US" dirty="0"/>
              <a:t>.</a:t>
            </a:r>
          </a:p>
          <a:p>
            <a:pPr lvl="1"/>
            <a:r>
              <a:rPr lang="en-US" dirty="0"/>
              <a:t>Website: </a:t>
            </a:r>
            <a:r>
              <a:rPr lang="en-US" dirty="0">
                <a:hlinkClick r:id="rId4"/>
              </a:rPr>
              <a:t>https://www.nacdl.org/Landing/FourthAmendmentCenter</a:t>
            </a:r>
            <a:endParaRPr lang="en-US" dirty="0"/>
          </a:p>
          <a:p>
            <a:r>
              <a:rPr lang="en-US" i="1" dirty="0" err="1"/>
              <a:t>Chatrie</a:t>
            </a:r>
            <a:r>
              <a:rPr lang="en-US" dirty="0"/>
              <a:t> practice advisory for more detail: </a:t>
            </a:r>
          </a:p>
          <a:p>
            <a:pPr lvl="1"/>
            <a:r>
              <a:rPr lang="en-US" dirty="0">
                <a:hlinkClick r:id="rId5"/>
              </a:rPr>
              <a:t>https://www.nacdl.org/Document/Practice-Advisory-Chatrie-v-United-States,-What-De</a:t>
            </a:r>
            <a:endParaRPr lang="en-US" dirty="0"/>
          </a:p>
          <a:p>
            <a:r>
              <a:rPr lang="en-US" dirty="0"/>
              <a:t>For a deep dive into the future implications of </a:t>
            </a:r>
            <a:r>
              <a:rPr lang="en-US" i="1" dirty="0" err="1"/>
              <a:t>Chatrie</a:t>
            </a:r>
            <a:r>
              <a:rPr lang="en-US" dirty="0"/>
              <a:t>:</a:t>
            </a:r>
          </a:p>
          <a:p>
            <a:pPr lvl="1"/>
            <a:r>
              <a:rPr lang="en-US" dirty="0"/>
              <a:t>Orin S. Kerr, The Fourth Amendment After </a:t>
            </a:r>
            <a:r>
              <a:rPr lang="en-US" i="1" dirty="0" err="1"/>
              <a:t>Chatrie</a:t>
            </a:r>
            <a:r>
              <a:rPr lang="en-US" dirty="0"/>
              <a:t> (still in draft form)</a:t>
            </a:r>
          </a:p>
        </p:txBody>
      </p:sp>
    </p:spTree>
    <p:extLst>
      <p:ext uri="{BB962C8B-B14F-4D97-AF65-F5344CB8AC3E}">
        <p14:creationId xmlns:p14="http://schemas.microsoft.com/office/powerpoint/2010/main" val="15716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4C16-BED5-897C-0B7E-F53979146959}"/>
              </a:ext>
            </a:extLst>
          </p:cNvPr>
          <p:cNvSpPr>
            <a:spLocks noGrp="1"/>
          </p:cNvSpPr>
          <p:nvPr>
            <p:ph type="title"/>
          </p:nvPr>
        </p:nvSpPr>
        <p:spPr>
          <a:xfrm>
            <a:off x="1295400" y="381000"/>
            <a:ext cx="9601200" cy="692426"/>
          </a:xfrm>
        </p:spPr>
        <p:txBody>
          <a:bodyPr/>
          <a:lstStyle/>
          <a:p>
            <a:r>
              <a:rPr lang="en-US" i="1" dirty="0" err="1"/>
              <a:t>Chatrie</a:t>
            </a:r>
            <a:r>
              <a:rPr lang="en-US" dirty="0"/>
              <a:t> still isn’t over….</a:t>
            </a:r>
            <a:endParaRPr lang="en-US" i="1" dirty="0"/>
          </a:p>
        </p:txBody>
      </p:sp>
      <p:sp>
        <p:nvSpPr>
          <p:cNvPr id="3" name="Content Placeholder 2">
            <a:extLst>
              <a:ext uri="{FF2B5EF4-FFF2-40B4-BE49-F238E27FC236}">
                <a16:creationId xmlns:a16="http://schemas.microsoft.com/office/drawing/2014/main" id="{FA0269C8-FBEA-92AE-6591-1E3D223AA425}"/>
              </a:ext>
            </a:extLst>
          </p:cNvPr>
          <p:cNvSpPr>
            <a:spLocks noGrp="1"/>
          </p:cNvSpPr>
          <p:nvPr>
            <p:ph idx="1"/>
          </p:nvPr>
        </p:nvSpPr>
        <p:spPr>
          <a:xfrm>
            <a:off x="6096000" y="2431347"/>
            <a:ext cx="5396948" cy="2996060"/>
          </a:xfrm>
        </p:spPr>
        <p:txBody>
          <a:bodyPr/>
          <a:lstStyle/>
          <a:p>
            <a:r>
              <a:rPr lang="en-US" sz="2400" dirty="0"/>
              <a:t>Remanded to Fourth Circuit to decide:</a:t>
            </a:r>
          </a:p>
          <a:p>
            <a:pPr lvl="1"/>
            <a:r>
              <a:rPr lang="en-US" sz="2000" dirty="0"/>
              <a:t>Whether the warrant satisfied the Fourth Amendment’s probable cause and particularity requirements.</a:t>
            </a:r>
          </a:p>
          <a:p>
            <a:pPr lvl="1"/>
            <a:r>
              <a:rPr lang="en-US" sz="2000" dirty="0"/>
              <a:t>Whether the good-faith exception applies.</a:t>
            </a:r>
          </a:p>
        </p:txBody>
      </p:sp>
      <p:pic>
        <p:nvPicPr>
          <p:cNvPr id="5" name="Picture 4">
            <a:extLst>
              <a:ext uri="{FF2B5EF4-FFF2-40B4-BE49-F238E27FC236}">
                <a16:creationId xmlns:a16="http://schemas.microsoft.com/office/drawing/2014/main" id="{76DDDE06-6296-1C6C-898F-88703398D3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252" y="1750996"/>
            <a:ext cx="5729748" cy="3819832"/>
          </a:xfrm>
          <a:prstGeom prst="rect">
            <a:avLst/>
          </a:prstGeom>
        </p:spPr>
      </p:pic>
    </p:spTree>
    <p:extLst>
      <p:ext uri="{BB962C8B-B14F-4D97-AF65-F5344CB8AC3E}">
        <p14:creationId xmlns:p14="http://schemas.microsoft.com/office/powerpoint/2010/main" val="336953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31FB5-140C-FB3B-648C-D42C91508CAD}"/>
              </a:ext>
            </a:extLst>
          </p:cNvPr>
          <p:cNvSpPr>
            <a:spLocks noGrp="1"/>
          </p:cNvSpPr>
          <p:nvPr>
            <p:ph type="title"/>
          </p:nvPr>
        </p:nvSpPr>
        <p:spPr/>
        <p:txBody>
          <a:bodyPr/>
          <a:lstStyle/>
          <a:p>
            <a:r>
              <a:rPr lang="en-US" i="1" cap="none" dirty="0"/>
              <a:t>Case v. Montana</a:t>
            </a:r>
            <a:r>
              <a:rPr lang="en-US" cap="none" dirty="0"/>
              <a:t>, 146 S. Ct. 500 (2026)</a:t>
            </a:r>
            <a:br>
              <a:rPr lang="en-US" cap="none" dirty="0"/>
            </a:br>
            <a:r>
              <a:rPr lang="en-US" cap="none" dirty="0"/>
              <a:t>(Kagan, J.) (9-0)</a:t>
            </a:r>
            <a:endParaRPr lang="en-US" i="1" cap="none" dirty="0"/>
          </a:p>
        </p:txBody>
      </p:sp>
      <p:sp>
        <p:nvSpPr>
          <p:cNvPr id="3" name="Content Placeholder 2">
            <a:extLst>
              <a:ext uri="{FF2B5EF4-FFF2-40B4-BE49-F238E27FC236}">
                <a16:creationId xmlns:a16="http://schemas.microsoft.com/office/drawing/2014/main" id="{47CACAA4-27D4-6851-DA8F-8759E4763BF1}"/>
              </a:ext>
            </a:extLst>
          </p:cNvPr>
          <p:cNvSpPr>
            <a:spLocks noGrp="1"/>
          </p:cNvSpPr>
          <p:nvPr>
            <p:ph idx="1"/>
          </p:nvPr>
        </p:nvSpPr>
        <p:spPr>
          <a:xfrm>
            <a:off x="3728852" y="1828800"/>
            <a:ext cx="7167748" cy="4114800"/>
          </a:xfrm>
        </p:spPr>
        <p:txBody>
          <a:bodyPr>
            <a:normAutofit fontScale="92500"/>
          </a:bodyPr>
          <a:lstStyle/>
          <a:p>
            <a:r>
              <a:rPr lang="en-US" dirty="0"/>
              <a:t>Emergency-aid exception </a:t>
            </a:r>
          </a:p>
          <a:p>
            <a:r>
              <a:rPr lang="en-US" dirty="0"/>
              <a:t>Police may enter a home without a warrant if they have an </a:t>
            </a:r>
            <a:r>
              <a:rPr lang="en-US" b="1" dirty="0"/>
              <a:t>“objectively reasonable basis for believing”</a:t>
            </a:r>
            <a:r>
              <a:rPr lang="en-US" dirty="0"/>
              <a:t> that someone inside needs emergency assistance. </a:t>
            </a:r>
            <a:r>
              <a:rPr lang="en-US" i="1" dirty="0"/>
              <a:t>Brigham City v. Stuart</a:t>
            </a:r>
            <a:r>
              <a:rPr lang="en-US" dirty="0"/>
              <a:t>, 547 U.S. 398 (2006)</a:t>
            </a:r>
          </a:p>
          <a:p>
            <a:r>
              <a:rPr lang="en-US" dirty="0"/>
              <a:t>“Objectively reasonable basis for believing” isn’t probable cause. </a:t>
            </a:r>
          </a:p>
          <a:p>
            <a:r>
              <a:rPr lang="en-US" dirty="0"/>
              <a:t>It isn’t </a:t>
            </a:r>
            <a:r>
              <a:rPr lang="en-US" i="1" dirty="0"/>
              <a:t>Terry</a:t>
            </a:r>
            <a:r>
              <a:rPr lang="en-US" dirty="0"/>
              <a:t> reasonable-suspicion, either.</a:t>
            </a:r>
          </a:p>
          <a:p>
            <a:r>
              <a:rPr lang="en-US" dirty="0"/>
              <a:t>Evaluated under totality of the circumstances.</a:t>
            </a:r>
          </a:p>
          <a:p>
            <a:r>
              <a:rPr lang="en-US" b="1" dirty="0"/>
              <a:t>Important limitation</a:t>
            </a:r>
            <a:r>
              <a:rPr lang="en-US" dirty="0"/>
              <a:t>: Officers can’s search “beyond what is reasonably needed to deal with the emergency while maintaining the officers’ safety.”</a:t>
            </a:r>
          </a:p>
        </p:txBody>
      </p:sp>
      <p:pic>
        <p:nvPicPr>
          <p:cNvPr id="5" name="Picture 4">
            <a:extLst>
              <a:ext uri="{FF2B5EF4-FFF2-40B4-BE49-F238E27FC236}">
                <a16:creationId xmlns:a16="http://schemas.microsoft.com/office/drawing/2014/main" id="{78E2CBE7-93A4-E1DF-5C57-BAE74A5BAF0B}"/>
              </a:ext>
            </a:extLst>
          </p:cNvPr>
          <p:cNvPicPr>
            <a:picLocks noChangeAspect="1"/>
          </p:cNvPicPr>
          <p:nvPr/>
        </p:nvPicPr>
        <p:blipFill>
          <a:blip r:embed="rId3"/>
          <a:stretch>
            <a:fillRect/>
          </a:stretch>
        </p:blipFill>
        <p:spPr>
          <a:xfrm>
            <a:off x="223472" y="2019422"/>
            <a:ext cx="3505380" cy="3270418"/>
          </a:xfrm>
          <a:prstGeom prst="rect">
            <a:avLst/>
          </a:prstGeom>
        </p:spPr>
      </p:pic>
    </p:spTree>
    <p:extLst>
      <p:ext uri="{BB962C8B-B14F-4D97-AF65-F5344CB8AC3E}">
        <p14:creationId xmlns:p14="http://schemas.microsoft.com/office/powerpoint/2010/main" val="2688992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55CF-93BB-D698-F970-4AA24088879D}"/>
              </a:ext>
            </a:extLst>
          </p:cNvPr>
          <p:cNvSpPr>
            <a:spLocks noGrp="1"/>
          </p:cNvSpPr>
          <p:nvPr>
            <p:ph type="title"/>
          </p:nvPr>
        </p:nvSpPr>
        <p:spPr>
          <a:xfrm>
            <a:off x="1295400" y="381000"/>
            <a:ext cx="9601200" cy="1143000"/>
          </a:xfrm>
        </p:spPr>
        <p:txBody>
          <a:bodyPr anchor="b">
            <a:normAutofit/>
          </a:bodyPr>
          <a:lstStyle/>
          <a:p>
            <a:r>
              <a:rPr lang="en-US" dirty="0"/>
              <a:t>Trivia challenge #1!</a:t>
            </a:r>
          </a:p>
        </p:txBody>
      </p:sp>
      <p:sp>
        <p:nvSpPr>
          <p:cNvPr id="3" name="Content Placeholder 2">
            <a:extLst>
              <a:ext uri="{FF2B5EF4-FFF2-40B4-BE49-F238E27FC236}">
                <a16:creationId xmlns:a16="http://schemas.microsoft.com/office/drawing/2014/main" id="{EE104238-4B09-9B10-498A-2F1B1DCDF23C}"/>
              </a:ext>
            </a:extLst>
          </p:cNvPr>
          <p:cNvSpPr>
            <a:spLocks noGrp="1"/>
          </p:cNvSpPr>
          <p:nvPr>
            <p:ph sz="half" idx="1"/>
          </p:nvPr>
        </p:nvSpPr>
        <p:spPr>
          <a:xfrm>
            <a:off x="1295400" y="1825625"/>
            <a:ext cx="4724400" cy="4117975"/>
          </a:xfrm>
        </p:spPr>
        <p:txBody>
          <a:bodyPr>
            <a:normAutofit/>
          </a:bodyPr>
          <a:lstStyle/>
          <a:p>
            <a:pPr marL="45720" indent="0">
              <a:buNone/>
            </a:pPr>
            <a:r>
              <a:rPr lang="en-US" dirty="0"/>
              <a:t>Which Justice during the past Supreme Court Term mused:</a:t>
            </a:r>
          </a:p>
          <a:p>
            <a:pPr marL="45720" indent="0">
              <a:buNone/>
            </a:pPr>
            <a:r>
              <a:rPr lang="en-US" dirty="0"/>
              <a:t>“Or does he use a mild gummy as a sleep aid a few times a week?”</a:t>
            </a:r>
          </a:p>
          <a:p>
            <a:pPr marL="502920" indent="-457200">
              <a:buAutoNum type="alphaUcPeriod"/>
            </a:pPr>
            <a:r>
              <a:rPr lang="en-US" dirty="0"/>
              <a:t>Justice Thomas</a:t>
            </a:r>
          </a:p>
          <a:p>
            <a:pPr marL="502920" indent="-457200">
              <a:buAutoNum type="alphaUcPeriod"/>
            </a:pPr>
            <a:r>
              <a:rPr lang="en-US" dirty="0"/>
              <a:t>Justice Gorsuch</a:t>
            </a:r>
          </a:p>
          <a:p>
            <a:pPr marL="502920" indent="-457200">
              <a:buAutoNum type="alphaUcPeriod"/>
            </a:pPr>
            <a:r>
              <a:rPr lang="en-US" dirty="0"/>
              <a:t>Justice Sotomayor</a:t>
            </a:r>
          </a:p>
          <a:p>
            <a:pPr marL="502920" indent="-457200">
              <a:buAutoNum type="alphaUcPeriod"/>
            </a:pPr>
            <a:r>
              <a:rPr lang="en-US" dirty="0"/>
              <a:t>Justice Kagan</a:t>
            </a:r>
          </a:p>
        </p:txBody>
      </p:sp>
      <p:pic>
        <p:nvPicPr>
          <p:cNvPr id="4" name="Picture 3" descr="Cheech &amp; Chong's &quot;Up in Smoke&quot; - A look back at the stoner ...">
            <a:extLst>
              <a:ext uri="{FF2B5EF4-FFF2-40B4-BE49-F238E27FC236}">
                <a16:creationId xmlns:a16="http://schemas.microsoft.com/office/drawing/2014/main" id="{410941D2-7A2C-23CA-3094-B247D2E00112}"/>
              </a:ext>
            </a:extLst>
          </p:cNvPr>
          <p:cNvPicPr>
            <a:picLocks noChangeAspect="1"/>
          </p:cNvPicPr>
          <p:nvPr/>
        </p:nvPicPr>
        <p:blipFill>
          <a:blip r:embed="rId3"/>
          <a:srcRect t="716" r="1" b="6239"/>
          <a:stretch>
            <a:fillRect/>
          </a:stretch>
        </p:blipFill>
        <p:spPr>
          <a:xfrm>
            <a:off x="6172199" y="1008993"/>
            <a:ext cx="5661292" cy="4934607"/>
          </a:xfrm>
          <a:prstGeom prst="rect">
            <a:avLst/>
          </a:prstGeom>
          <a:noFill/>
        </p:spPr>
      </p:pic>
    </p:spTree>
    <p:extLst>
      <p:ext uri="{BB962C8B-B14F-4D97-AF65-F5344CB8AC3E}">
        <p14:creationId xmlns:p14="http://schemas.microsoft.com/office/powerpoint/2010/main" val="192529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additive="base">
                                        <p:cTn id="3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596462"/>
          </a:xfrm>
        </p:spPr>
        <p:txBody>
          <a:bodyPr>
            <a:normAutofit/>
          </a:bodyPr>
          <a:lstStyle/>
          <a:p>
            <a:pPr algn="ctr"/>
            <a:r>
              <a:rPr lang="en-US" cap="none" dirty="0">
                <a:latin typeface="Calisto MT" panose="02040603050505030304" pitchFamily="18" charset="0"/>
              </a:rPr>
              <a:t>The Second Amendment</a:t>
            </a:r>
          </a:p>
        </p:txBody>
      </p:sp>
      <p:pic>
        <p:nvPicPr>
          <p:cNvPr id="4" name="Picture 3">
            <a:extLst>
              <a:ext uri="{FF2B5EF4-FFF2-40B4-BE49-F238E27FC236}">
                <a16:creationId xmlns:a16="http://schemas.microsoft.com/office/drawing/2014/main" id="{ABEB15CA-B78D-1117-EC71-A812499B997A}"/>
              </a:ext>
            </a:extLst>
          </p:cNvPr>
          <p:cNvPicPr>
            <a:picLocks noChangeAspect="1"/>
          </p:cNvPicPr>
          <p:nvPr/>
        </p:nvPicPr>
        <p:blipFill>
          <a:blip r:embed="rId3"/>
          <a:stretch>
            <a:fillRect/>
          </a:stretch>
        </p:blipFill>
        <p:spPr>
          <a:xfrm>
            <a:off x="92065" y="2200068"/>
            <a:ext cx="3791578" cy="4024580"/>
          </a:xfrm>
          <a:prstGeom prst="rect">
            <a:avLst/>
          </a:prstGeom>
        </p:spPr>
      </p:pic>
      <p:pic>
        <p:nvPicPr>
          <p:cNvPr id="7" name="Picture 6">
            <a:extLst>
              <a:ext uri="{FF2B5EF4-FFF2-40B4-BE49-F238E27FC236}">
                <a16:creationId xmlns:a16="http://schemas.microsoft.com/office/drawing/2014/main" id="{363918CD-D84C-D9F7-4BAC-0E3A77475BB3}"/>
              </a:ext>
            </a:extLst>
          </p:cNvPr>
          <p:cNvPicPr>
            <a:picLocks noChangeAspect="1"/>
          </p:cNvPicPr>
          <p:nvPr/>
        </p:nvPicPr>
        <p:blipFill>
          <a:blip r:embed="rId4"/>
          <a:stretch>
            <a:fillRect/>
          </a:stretch>
        </p:blipFill>
        <p:spPr>
          <a:xfrm>
            <a:off x="6319351" y="2309549"/>
            <a:ext cx="5872649" cy="3915099"/>
          </a:xfrm>
          <a:prstGeom prst="rect">
            <a:avLst/>
          </a:prstGeom>
        </p:spPr>
      </p:pic>
      <p:pic>
        <p:nvPicPr>
          <p:cNvPr id="6" name="Picture 5" descr="Text, letter&#10;&#10;AI-generated content may be incorrect.">
            <a:extLst>
              <a:ext uri="{FF2B5EF4-FFF2-40B4-BE49-F238E27FC236}">
                <a16:creationId xmlns:a16="http://schemas.microsoft.com/office/drawing/2014/main" id="{8398A9CA-2189-7F55-BACF-DE4F4215DC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7066" y="1500180"/>
            <a:ext cx="6211167" cy="2143424"/>
          </a:xfrm>
          <a:prstGeom prst="rect">
            <a:avLst/>
          </a:prstGeom>
        </p:spPr>
      </p:pic>
    </p:spTree>
    <p:extLst>
      <p:ext uri="{BB962C8B-B14F-4D97-AF65-F5344CB8AC3E}">
        <p14:creationId xmlns:p14="http://schemas.microsoft.com/office/powerpoint/2010/main" val="312815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88B6CD6-C21E-33AD-C6A2-7E9A87EB2BF6}"/>
              </a:ext>
            </a:extLst>
          </p:cNvPr>
          <p:cNvSpPr txBox="1">
            <a:spLocks/>
          </p:cNvSpPr>
          <p:nvPr/>
        </p:nvSpPr>
        <p:spPr>
          <a:xfrm>
            <a:off x="1295400" y="381000"/>
            <a:ext cx="9601200" cy="596462"/>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a:lstStyle>
          <a:p>
            <a:pPr algn="ctr"/>
            <a:r>
              <a:rPr lang="en-US" cap="none" dirty="0">
                <a:latin typeface="Calisto MT" panose="02040603050505030304" pitchFamily="18" charset="0"/>
              </a:rPr>
              <a:t>Second Amendment Developments in The Fourth Circuit</a:t>
            </a:r>
            <a:endParaRPr lang="en-US" i="1" cap="none" dirty="0">
              <a:latin typeface="Calisto MT" panose="02040603050505030304" pitchFamily="18" charset="0"/>
            </a:endParaRPr>
          </a:p>
        </p:txBody>
      </p:sp>
      <p:pic>
        <p:nvPicPr>
          <p:cNvPr id="1026" name="Picture 2" descr="Peanuts — Ty Carter">
            <a:extLst>
              <a:ext uri="{FF2B5EF4-FFF2-40B4-BE49-F238E27FC236}">
                <a16:creationId xmlns:a16="http://schemas.microsoft.com/office/drawing/2014/main" id="{D4CE4342-32D9-C87E-5D6F-56D336B55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1246" y="1323140"/>
            <a:ext cx="3888193" cy="270022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arlie Brown's football futility ...">
            <a:extLst>
              <a:ext uri="{FF2B5EF4-FFF2-40B4-BE49-F238E27FC236}">
                <a16:creationId xmlns:a16="http://schemas.microsoft.com/office/drawing/2014/main" id="{5CF937B1-8EEC-BD5D-E2D0-D54A6BBDAF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296" y="4080524"/>
            <a:ext cx="3508915" cy="27002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11AD781-A00D-D445-05E6-687CD2A58F74}"/>
              </a:ext>
            </a:extLst>
          </p:cNvPr>
          <p:cNvPicPr>
            <a:picLocks noChangeAspect="1"/>
          </p:cNvPicPr>
          <p:nvPr/>
        </p:nvPicPr>
        <p:blipFill>
          <a:blip r:embed="rId5"/>
          <a:stretch>
            <a:fillRect/>
          </a:stretch>
        </p:blipFill>
        <p:spPr>
          <a:xfrm>
            <a:off x="288953" y="1267281"/>
            <a:ext cx="3816110" cy="2756079"/>
          </a:xfrm>
          <a:prstGeom prst="rect">
            <a:avLst/>
          </a:prstGeom>
        </p:spPr>
      </p:pic>
    </p:spTree>
    <p:extLst>
      <p:ext uri="{BB962C8B-B14F-4D97-AF65-F5344CB8AC3E}">
        <p14:creationId xmlns:p14="http://schemas.microsoft.com/office/powerpoint/2010/main" val="168297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7303" y="1296763"/>
            <a:ext cx="10186417" cy="4264473"/>
          </a:xfrm>
        </p:spPr>
        <p:txBody>
          <a:bodyPr>
            <a:normAutofit/>
          </a:bodyPr>
          <a:lstStyle/>
          <a:p>
            <a:pPr>
              <a:spcBef>
                <a:spcPts val="0"/>
              </a:spcBef>
            </a:pPr>
            <a:r>
              <a:rPr lang="en-US" sz="2400" dirty="0">
                <a:solidFill>
                  <a:schemeClr val="tx2"/>
                </a:solidFill>
                <a:latin typeface="Calisto MT" panose="02040603050505030304" pitchFamily="18" charset="0"/>
              </a:rPr>
              <a:t>12 published criminal opinions addressing 2A issues </a:t>
            </a:r>
          </a:p>
          <a:p>
            <a:pPr>
              <a:spcBef>
                <a:spcPts val="0"/>
              </a:spcBef>
            </a:pPr>
            <a:endParaRPr lang="en-US" sz="2400" dirty="0">
              <a:solidFill>
                <a:schemeClr val="tx2"/>
              </a:solidFill>
              <a:latin typeface="Calisto MT" panose="02040603050505030304" pitchFamily="18" charset="0"/>
            </a:endParaRPr>
          </a:p>
          <a:p>
            <a:pPr>
              <a:spcBef>
                <a:spcPts val="0"/>
              </a:spcBef>
            </a:pPr>
            <a:r>
              <a:rPr lang="en-US" sz="2400" dirty="0">
                <a:solidFill>
                  <a:schemeClr val="tx2"/>
                </a:solidFill>
                <a:latin typeface="Calisto MT" panose="02040603050505030304" pitchFamily="18" charset="0"/>
              </a:rPr>
              <a:t>75 unpublished criminal opinions on 2A issues</a:t>
            </a:r>
          </a:p>
          <a:p>
            <a:pPr>
              <a:spcBef>
                <a:spcPts val="0"/>
              </a:spcBef>
            </a:pPr>
            <a:endParaRPr lang="en-US" sz="2400" dirty="0">
              <a:solidFill>
                <a:schemeClr val="tx2"/>
              </a:solidFill>
              <a:latin typeface="Calisto MT" panose="02040603050505030304" pitchFamily="18" charset="0"/>
            </a:endParaRPr>
          </a:p>
          <a:p>
            <a:pPr>
              <a:spcBef>
                <a:spcPts val="0"/>
              </a:spcBef>
            </a:pPr>
            <a:r>
              <a:rPr lang="en-US" sz="2400" dirty="0">
                <a:solidFill>
                  <a:schemeClr val="tx2"/>
                </a:solidFill>
                <a:latin typeface="Calisto MT" panose="02040603050505030304" pitchFamily="18" charset="0"/>
              </a:rPr>
              <a:t>Defendants have compiled a total of ZERO wins</a:t>
            </a:r>
          </a:p>
          <a:p>
            <a:pPr>
              <a:spcBef>
                <a:spcPts val="0"/>
              </a:spcBef>
            </a:pPr>
            <a:endParaRPr lang="en-US" sz="2400" dirty="0">
              <a:solidFill>
                <a:schemeClr val="tx2"/>
              </a:solidFill>
              <a:latin typeface="Calisto MT" panose="02040603050505030304" pitchFamily="18" charset="0"/>
            </a:endParaRPr>
          </a:p>
          <a:p>
            <a:pPr>
              <a:spcBef>
                <a:spcPts val="0"/>
              </a:spcBef>
            </a:pPr>
            <a:r>
              <a:rPr lang="en-US" sz="2400" dirty="0">
                <a:solidFill>
                  <a:schemeClr val="tx2"/>
                </a:solidFill>
                <a:latin typeface="Calisto MT" panose="02040603050505030304" pitchFamily="18" charset="0"/>
              </a:rPr>
              <a:t>Similar results in civil cases:  only one partial win for a 2A challenge</a:t>
            </a:r>
          </a:p>
          <a:p>
            <a:pPr>
              <a:spcBef>
                <a:spcPts val="0"/>
              </a:spcBef>
            </a:pPr>
            <a:endParaRPr lang="en-US" sz="2400" dirty="0">
              <a:solidFill>
                <a:schemeClr val="tx2"/>
              </a:solidFill>
              <a:latin typeface="Calisto MT" panose="02040603050505030304" pitchFamily="18" charset="0"/>
            </a:endParaRPr>
          </a:p>
          <a:p>
            <a:endParaRPr lang="en-US" dirty="0"/>
          </a:p>
          <a:p>
            <a:endParaRPr lang="en-US" dirty="0"/>
          </a:p>
        </p:txBody>
      </p:sp>
      <p:pic>
        <p:nvPicPr>
          <p:cNvPr id="4" name="Picture 3" descr="A cartoon of a cartoon character lying on the ground&#10;&#10;AI-generated content may be incorrect.">
            <a:extLst>
              <a:ext uri="{FF2B5EF4-FFF2-40B4-BE49-F238E27FC236}">
                <a16:creationId xmlns:a16="http://schemas.microsoft.com/office/drawing/2014/main" id="{9F2DB0A5-2EB2-FC50-39F0-9833024D3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169" y="4454829"/>
            <a:ext cx="6219662" cy="2212814"/>
          </a:xfrm>
          <a:prstGeom prst="rect">
            <a:avLst/>
          </a:prstGeom>
        </p:spPr>
      </p:pic>
      <p:sp>
        <p:nvSpPr>
          <p:cNvPr id="2" name="Title 1">
            <a:extLst>
              <a:ext uri="{FF2B5EF4-FFF2-40B4-BE49-F238E27FC236}">
                <a16:creationId xmlns:a16="http://schemas.microsoft.com/office/drawing/2014/main" id="{333CA15D-4774-3B72-8A9A-5D7A1BAC348F}"/>
              </a:ext>
            </a:extLst>
          </p:cNvPr>
          <p:cNvSpPr txBox="1">
            <a:spLocks/>
          </p:cNvSpPr>
          <p:nvPr/>
        </p:nvSpPr>
        <p:spPr>
          <a:xfrm>
            <a:off x="1295400" y="190356"/>
            <a:ext cx="9601200" cy="596462"/>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a:lstStyle>
          <a:p>
            <a:pPr algn="ctr"/>
            <a:r>
              <a:rPr lang="en-US" cap="none" dirty="0">
                <a:latin typeface="Calisto MT" panose="02040603050505030304" pitchFamily="18" charset="0"/>
              </a:rPr>
              <a:t>Second Amendment Developments in The Fourth Circuit</a:t>
            </a:r>
            <a:endParaRPr lang="en-US" i="1" cap="none" dirty="0">
              <a:latin typeface="Calisto MT" panose="02040603050505030304" pitchFamily="18" charset="0"/>
            </a:endParaRPr>
          </a:p>
        </p:txBody>
      </p:sp>
    </p:spTree>
    <p:extLst>
      <p:ext uri="{BB962C8B-B14F-4D97-AF65-F5344CB8AC3E}">
        <p14:creationId xmlns:p14="http://schemas.microsoft.com/office/powerpoint/2010/main" val="21403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1E6B-FE54-4260-2F82-89784EE44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D8256-DB6F-3B95-E4D4-5B229558A3AF}"/>
              </a:ext>
            </a:extLst>
          </p:cNvPr>
          <p:cNvSpPr>
            <a:spLocks noGrp="1"/>
          </p:cNvSpPr>
          <p:nvPr>
            <p:ph type="title"/>
          </p:nvPr>
        </p:nvSpPr>
        <p:spPr>
          <a:xfrm>
            <a:off x="1174102" y="361582"/>
            <a:ext cx="9601200" cy="617376"/>
          </a:xfrm>
        </p:spPr>
        <p:txBody>
          <a:bodyPr>
            <a:normAutofit/>
          </a:bodyPr>
          <a:lstStyle/>
          <a:p>
            <a:r>
              <a:rPr lang="en-US" sz="3600" cap="none" dirty="0">
                <a:latin typeface="Calisto MT" panose="02040603050505030304" pitchFamily="18" charset="0"/>
              </a:rPr>
              <a:t>United States v. Hemani (June 18, 2026) (9-0)</a:t>
            </a:r>
          </a:p>
        </p:txBody>
      </p:sp>
      <p:sp>
        <p:nvSpPr>
          <p:cNvPr id="6" name="TextBox 5">
            <a:extLst>
              <a:ext uri="{FF2B5EF4-FFF2-40B4-BE49-F238E27FC236}">
                <a16:creationId xmlns:a16="http://schemas.microsoft.com/office/drawing/2014/main" id="{530FD4E4-2076-5410-4ABE-75B8F3A3CA97}"/>
              </a:ext>
            </a:extLst>
          </p:cNvPr>
          <p:cNvSpPr txBox="1"/>
          <p:nvPr/>
        </p:nvSpPr>
        <p:spPr>
          <a:xfrm>
            <a:off x="542466" y="1738817"/>
            <a:ext cx="8617809" cy="6432530"/>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listo MT" panose="02040603050505030304" pitchFamily="18" charset="0"/>
              </a:rPr>
              <a:t>Hemani:  admitted using marijuana “about every other day”  </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922(g)(3): “</a:t>
            </a:r>
            <a:r>
              <a:rPr lang="en-US" sz="2400" u="sng" dirty="0">
                <a:latin typeface="Calisto MT" panose="02040603050505030304" pitchFamily="18" charset="0"/>
              </a:rPr>
              <a:t>an unlawful user </a:t>
            </a:r>
            <a:r>
              <a:rPr lang="en-US" sz="2400" dirty="0">
                <a:latin typeface="Calisto MT" panose="02040603050505030304" pitchFamily="18" charset="0"/>
              </a:rPr>
              <a:t>of or addicted to any controlled substance” </a:t>
            </a:r>
          </a:p>
          <a:p>
            <a:pPr marL="285750" indent="-285750">
              <a:buFont typeface="Arial" panose="020B0604020202020204" pitchFamily="34" charset="0"/>
              <a:buChar char="•"/>
            </a:pPr>
            <a:endParaRPr lang="en-US" sz="32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Gov’t Theory:  (g)(3) = founding-era “habitual drunkard” laws</a:t>
            </a:r>
          </a:p>
          <a:p>
            <a:pPr marL="285750" indent="-285750">
              <a:buFont typeface="Arial" panose="020B0604020202020204" pitchFamily="34" charset="0"/>
              <a:buChar char="•"/>
            </a:pPr>
            <a:endParaRPr lang="en-US" sz="32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Holding:  violates Second Amendment as applied because “habitual drunkard” laws are not sufficiently analogous</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pic>
        <p:nvPicPr>
          <p:cNvPr id="4" name="Picture 3" descr="A picture containing text, sweet, dessert&#10;&#10;AI-generated content may be incorrect.">
            <a:extLst>
              <a:ext uri="{FF2B5EF4-FFF2-40B4-BE49-F238E27FC236}">
                <a16:creationId xmlns:a16="http://schemas.microsoft.com/office/drawing/2014/main" id="{411D1F0A-D07D-3819-2214-CA0110D6C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0347" y="1605062"/>
            <a:ext cx="2724793" cy="2520610"/>
          </a:xfrm>
          <a:prstGeom prst="rect">
            <a:avLst/>
          </a:prstGeom>
        </p:spPr>
      </p:pic>
      <p:pic>
        <p:nvPicPr>
          <p:cNvPr id="7" name="Picture 6">
            <a:extLst>
              <a:ext uri="{FF2B5EF4-FFF2-40B4-BE49-F238E27FC236}">
                <a16:creationId xmlns:a16="http://schemas.microsoft.com/office/drawing/2014/main" id="{4BD0D563-0E5C-C6FD-634C-7BECF2072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1385" y="4246676"/>
            <a:ext cx="3173755" cy="2452144"/>
          </a:xfrm>
          <a:prstGeom prst="rect">
            <a:avLst/>
          </a:prstGeom>
        </p:spPr>
      </p:pic>
    </p:spTree>
    <p:extLst>
      <p:ext uri="{BB962C8B-B14F-4D97-AF65-F5344CB8AC3E}">
        <p14:creationId xmlns:p14="http://schemas.microsoft.com/office/powerpoint/2010/main" val="795225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DD99E-CEF3-FA3A-1AFC-64578B4D0020}"/>
            </a:ext>
          </a:extLst>
        </p:cNvPr>
        <p:cNvGrpSpPr/>
        <p:nvPr/>
      </p:nvGrpSpPr>
      <p:grpSpPr>
        <a:xfrm>
          <a:off x="0" y="0"/>
          <a:ext cx="0" cy="0"/>
          <a:chOff x="0" y="0"/>
          <a:chExt cx="0" cy="0"/>
        </a:xfrm>
      </p:grpSpPr>
      <p:pic>
        <p:nvPicPr>
          <p:cNvPr id="2050" name="Picture 2" descr="Six Questions Your Student Needs to Know How To Answer – Basic Skills">
            <a:extLst>
              <a:ext uri="{FF2B5EF4-FFF2-40B4-BE49-F238E27FC236}">
                <a16:creationId xmlns:a16="http://schemas.microsoft.com/office/drawing/2014/main" id="{18870576-3FD5-3468-28E1-FAAFDF9D1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3065" y="301111"/>
            <a:ext cx="4348934" cy="28992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06A46F-2790-8E46-3554-C85CCDE7E860}"/>
              </a:ext>
            </a:extLst>
          </p:cNvPr>
          <p:cNvSpPr>
            <a:spLocks noGrp="1"/>
          </p:cNvSpPr>
          <p:nvPr>
            <p:ph type="title"/>
          </p:nvPr>
        </p:nvSpPr>
        <p:spPr>
          <a:xfrm>
            <a:off x="1174102" y="361582"/>
            <a:ext cx="9601200" cy="617376"/>
          </a:xfrm>
        </p:spPr>
        <p:txBody>
          <a:bodyPr>
            <a:normAutofit/>
          </a:bodyPr>
          <a:lstStyle/>
          <a:p>
            <a:r>
              <a:rPr lang="en-US" sz="3600" cap="none" dirty="0">
                <a:latin typeface="Calisto MT" panose="02040603050505030304" pitchFamily="18" charset="0"/>
              </a:rPr>
              <a:t>Hemani:  Open Questions </a:t>
            </a:r>
          </a:p>
        </p:txBody>
      </p:sp>
      <p:sp>
        <p:nvSpPr>
          <p:cNvPr id="6" name="TextBox 5">
            <a:extLst>
              <a:ext uri="{FF2B5EF4-FFF2-40B4-BE49-F238E27FC236}">
                <a16:creationId xmlns:a16="http://schemas.microsoft.com/office/drawing/2014/main" id="{8ED4A308-643D-D28B-2423-6D284842E2D4}"/>
              </a:ext>
            </a:extLst>
          </p:cNvPr>
          <p:cNvSpPr txBox="1"/>
          <p:nvPr/>
        </p:nvSpPr>
        <p:spPr>
          <a:xfrm>
            <a:off x="448446" y="1432409"/>
            <a:ext cx="11295107" cy="4755148"/>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listo MT" panose="02040603050505030304" pitchFamily="18" charset="0"/>
              </a:rPr>
              <a:t>Majority says “narrow” holding that doesn’t address: </a:t>
            </a:r>
          </a:p>
          <a:p>
            <a:pPr marL="285750" indent="-285750">
              <a:buFont typeface="Arial" panose="020B0604020202020204" pitchFamily="34" charset="0"/>
              <a:buChar char="•"/>
            </a:pPr>
            <a:endParaRPr lang="en-US" sz="2400" dirty="0">
              <a:latin typeface="Calisto MT" panose="02040603050505030304" pitchFamily="18" charset="0"/>
            </a:endParaRPr>
          </a:p>
          <a:p>
            <a:pPr marL="1200150" lvl="2" indent="-285750">
              <a:buFont typeface="Arial" panose="020B0604020202020204" pitchFamily="34" charset="0"/>
              <a:buChar char="•"/>
            </a:pPr>
            <a:r>
              <a:rPr lang="en-US" sz="2400" dirty="0">
                <a:latin typeface="Calisto MT" panose="02040603050505030304" pitchFamily="18" charset="0"/>
              </a:rPr>
              <a:t>“those presently intoxicated”</a:t>
            </a:r>
          </a:p>
          <a:p>
            <a:pPr marL="1200150" lvl="2" indent="-285750">
              <a:buFont typeface="Arial" panose="020B0604020202020204" pitchFamily="34" charset="0"/>
              <a:buChar char="•"/>
            </a:pPr>
            <a:endParaRPr lang="en-US" sz="2400" dirty="0">
              <a:latin typeface="Calisto MT" panose="02040603050505030304" pitchFamily="18" charset="0"/>
            </a:endParaRPr>
          </a:p>
          <a:p>
            <a:pPr marL="1200150" lvl="2" indent="-285750">
              <a:buFont typeface="Arial" panose="020B0604020202020204" pitchFamily="34" charset="0"/>
              <a:buChar char="•"/>
            </a:pPr>
            <a:r>
              <a:rPr lang="en-US" sz="2400" dirty="0">
                <a:latin typeface="Calisto MT" panose="02040603050505030304" pitchFamily="18" charset="0"/>
              </a:rPr>
              <a:t>“individualized proof” that use renders person “a danger to himself or others”</a:t>
            </a:r>
          </a:p>
          <a:p>
            <a:pPr marL="1200150" lvl="2" indent="-285750">
              <a:buFont typeface="Arial" panose="020B0604020202020204" pitchFamily="34" charset="0"/>
              <a:buChar char="•"/>
            </a:pPr>
            <a:endParaRPr lang="en-US" sz="2400" dirty="0">
              <a:latin typeface="Calisto MT" panose="02040603050505030304" pitchFamily="18" charset="0"/>
            </a:endParaRPr>
          </a:p>
          <a:p>
            <a:pPr marL="1200150" lvl="2" indent="-285750">
              <a:buFont typeface="Arial" panose="020B0604020202020204" pitchFamily="34" charset="0"/>
              <a:buChar char="•"/>
            </a:pPr>
            <a:r>
              <a:rPr lang="en-US" sz="2400" dirty="0">
                <a:latin typeface="Calisto MT" panose="02040603050505030304" pitchFamily="18" charset="0"/>
              </a:rPr>
              <a:t>“proof that a certain drug always renders its users dangerous” </a:t>
            </a:r>
          </a:p>
          <a:p>
            <a:pPr marL="1200150" lvl="2" indent="-285750">
              <a:buFont typeface="Arial" panose="020B0604020202020204" pitchFamily="34" charset="0"/>
              <a:buChar char="•"/>
            </a:pPr>
            <a:endParaRPr lang="en-US" sz="2400" dirty="0">
              <a:latin typeface="Calisto MT" panose="02040603050505030304" pitchFamily="18" charset="0"/>
            </a:endParaRPr>
          </a:p>
          <a:p>
            <a:pPr marL="1200150" lvl="2"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Opinion does not mention statutory issues / vagueness challenges </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1500" dirty="0"/>
          </a:p>
        </p:txBody>
      </p:sp>
    </p:spTree>
    <p:extLst>
      <p:ext uri="{BB962C8B-B14F-4D97-AF65-F5344CB8AC3E}">
        <p14:creationId xmlns:p14="http://schemas.microsoft.com/office/powerpoint/2010/main" val="399182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3FB23-E6FE-96EF-CE9D-DB77F5811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2E2BF-D6D7-5A68-6001-61026EDD8F2E}"/>
              </a:ext>
            </a:extLst>
          </p:cNvPr>
          <p:cNvSpPr>
            <a:spLocks noGrp="1"/>
          </p:cNvSpPr>
          <p:nvPr>
            <p:ph type="title"/>
          </p:nvPr>
        </p:nvSpPr>
        <p:spPr>
          <a:xfrm>
            <a:off x="1174102" y="361582"/>
            <a:ext cx="9601200" cy="617376"/>
          </a:xfrm>
        </p:spPr>
        <p:txBody>
          <a:bodyPr>
            <a:normAutofit/>
          </a:bodyPr>
          <a:lstStyle/>
          <a:p>
            <a:pPr algn="ctr"/>
            <a:r>
              <a:rPr lang="en-US" sz="3600" cap="none" dirty="0">
                <a:latin typeface="Calisto MT" panose="02040603050505030304" pitchFamily="18" charset="0"/>
              </a:rPr>
              <a:t>Hemani:  Thomas Concurrence</a:t>
            </a:r>
          </a:p>
        </p:txBody>
      </p:sp>
      <p:sp>
        <p:nvSpPr>
          <p:cNvPr id="6" name="TextBox 5">
            <a:extLst>
              <a:ext uri="{FF2B5EF4-FFF2-40B4-BE49-F238E27FC236}">
                <a16:creationId xmlns:a16="http://schemas.microsoft.com/office/drawing/2014/main" id="{6344854A-B923-57BF-F961-E75EE43A86F1}"/>
              </a:ext>
            </a:extLst>
          </p:cNvPr>
          <p:cNvSpPr txBox="1"/>
          <p:nvPr/>
        </p:nvSpPr>
        <p:spPr>
          <a:xfrm>
            <a:off x="802160" y="1370626"/>
            <a:ext cx="8415982" cy="3785652"/>
          </a:xfrm>
          <a:prstGeom prst="rect">
            <a:avLst/>
          </a:prstGeom>
          <a:noFill/>
        </p:spPr>
        <p:txBody>
          <a:bodyPr wrap="square" rtlCol="0">
            <a:spAutoFit/>
          </a:bodyPr>
          <a:lstStyle/>
          <a:p>
            <a:pPr marL="285750" indent="-285750">
              <a:buSzPct val="120000"/>
              <a:buFont typeface="Arial" panose="020B0604020202020204" pitchFamily="34" charset="0"/>
              <a:buChar char="•"/>
            </a:pPr>
            <a:r>
              <a:rPr lang="en-US" sz="2400" dirty="0">
                <a:latin typeface="Calisto MT" panose="02040603050505030304" pitchFamily="18" charset="0"/>
              </a:rPr>
              <a:t>Commerce Clause:  </a:t>
            </a:r>
          </a:p>
          <a:p>
            <a:pPr marL="285750" indent="-285750">
              <a:buFont typeface="Arial" panose="020B0604020202020204" pitchFamily="34" charset="0"/>
              <a:buChar char="•"/>
            </a:pPr>
            <a:endParaRPr lang="en-US" sz="2400" dirty="0">
              <a:latin typeface="Calisto MT" panose="02040603050505030304" pitchFamily="18" charset="0"/>
            </a:endParaRPr>
          </a:p>
          <a:p>
            <a:pPr marL="800100" lvl="1" indent="-342900">
              <a:buSzPct val="75000"/>
              <a:buFont typeface="Courier New" panose="02070309020205020404" pitchFamily="49" charset="0"/>
              <a:buChar char="o"/>
            </a:pPr>
            <a:r>
              <a:rPr lang="en-US" sz="2400" dirty="0">
                <a:latin typeface="Calisto MT" panose="02040603050505030304" pitchFamily="18" charset="0"/>
              </a:rPr>
              <a:t>“922(g)(3) appears to exceed Congress’s enumerated power to regulate interstate commerce”</a:t>
            </a:r>
          </a:p>
          <a:p>
            <a:pPr marL="800100" lvl="1" indent="-342900">
              <a:buSzPct val="75000"/>
              <a:buFont typeface="Courier New" panose="02070309020205020404" pitchFamily="49" charset="0"/>
              <a:buChar char="o"/>
            </a:pPr>
            <a:endParaRPr lang="en-US" sz="2400" dirty="0">
              <a:latin typeface="Calisto MT" panose="02040603050505030304" pitchFamily="18" charset="0"/>
            </a:endParaRPr>
          </a:p>
          <a:p>
            <a:pPr marL="800100" lvl="1" indent="-342900">
              <a:buSzPct val="75000"/>
              <a:buFont typeface="Courier New" panose="02070309020205020404" pitchFamily="49" charset="0"/>
              <a:buChar char="o"/>
            </a:pPr>
            <a:r>
              <a:rPr lang="en-US" sz="2400" dirty="0">
                <a:latin typeface="Calisto MT" panose="02040603050505030304" pitchFamily="18" charset="0"/>
              </a:rPr>
              <a:t>This theory could invalidate ALL of 922(g)</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r>
              <a:rPr lang="en-US" sz="2400" i="1" dirty="0">
                <a:latin typeface="Calisto MT" panose="02040603050505030304" pitchFamily="18" charset="0"/>
              </a:rPr>
              <a:t>US v. Squire </a:t>
            </a:r>
            <a:r>
              <a:rPr lang="en-US" sz="2400" dirty="0">
                <a:latin typeface="Calisto MT" panose="02040603050505030304" pitchFamily="18" charset="0"/>
              </a:rPr>
              <a:t>(CA5) (</a:t>
            </a:r>
            <a:r>
              <a:rPr lang="en-US" sz="2400" dirty="0" err="1">
                <a:latin typeface="Calisto MT" panose="02040603050505030304" pitchFamily="18" charset="0"/>
              </a:rPr>
              <a:t>en</a:t>
            </a:r>
            <a:r>
              <a:rPr lang="en-US" sz="2400" dirty="0">
                <a:latin typeface="Calisto MT" panose="02040603050505030304" pitchFamily="18" charset="0"/>
              </a:rPr>
              <a:t> banc review ordered July 20, 2026) </a:t>
            </a:r>
          </a:p>
        </p:txBody>
      </p:sp>
      <p:pic>
        <p:nvPicPr>
          <p:cNvPr id="1026" name="Picture 2" descr="Einstein and questioning - A More Beautiful Question">
            <a:extLst>
              <a:ext uri="{FF2B5EF4-FFF2-40B4-BE49-F238E27FC236}">
                <a16:creationId xmlns:a16="http://schemas.microsoft.com/office/drawing/2014/main" id="{9A1F35F2-546E-DE0C-E1AD-7AF747878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158" y="3188044"/>
            <a:ext cx="3023286" cy="3023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77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2DB49-4A15-CE71-178B-51DADDC20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F7B279-41EC-FD7D-6D74-5C1B3869C42F}"/>
              </a:ext>
            </a:extLst>
          </p:cNvPr>
          <p:cNvSpPr>
            <a:spLocks noGrp="1"/>
          </p:cNvSpPr>
          <p:nvPr>
            <p:ph type="title"/>
          </p:nvPr>
        </p:nvSpPr>
        <p:spPr>
          <a:xfrm>
            <a:off x="1174102" y="250371"/>
            <a:ext cx="10119974" cy="617376"/>
          </a:xfrm>
        </p:spPr>
        <p:txBody>
          <a:bodyPr>
            <a:normAutofit/>
          </a:bodyPr>
          <a:lstStyle/>
          <a:p>
            <a:r>
              <a:rPr lang="en-US" cap="none" dirty="0">
                <a:latin typeface="Calisto MT" panose="02040603050505030304" pitchFamily="18" charset="0"/>
              </a:rPr>
              <a:t>Other SCOTUS Developments on Second Amendment</a:t>
            </a:r>
          </a:p>
        </p:txBody>
      </p:sp>
      <p:sp>
        <p:nvSpPr>
          <p:cNvPr id="6" name="TextBox 5">
            <a:extLst>
              <a:ext uri="{FF2B5EF4-FFF2-40B4-BE49-F238E27FC236}">
                <a16:creationId xmlns:a16="http://schemas.microsoft.com/office/drawing/2014/main" id="{E905616D-A933-93C3-0831-B4A6E11ED1EA}"/>
              </a:ext>
            </a:extLst>
          </p:cNvPr>
          <p:cNvSpPr txBox="1"/>
          <p:nvPr/>
        </p:nvSpPr>
        <p:spPr>
          <a:xfrm>
            <a:off x="288649" y="1239459"/>
            <a:ext cx="8379565" cy="5724644"/>
          </a:xfrm>
          <a:prstGeom prst="rect">
            <a:avLst/>
          </a:prstGeom>
          <a:noFill/>
        </p:spPr>
        <p:txBody>
          <a:bodyPr wrap="square" rtlCol="0">
            <a:spAutoFit/>
          </a:bodyPr>
          <a:lstStyle/>
          <a:p>
            <a:pPr marL="285750" indent="-285750">
              <a:buFont typeface="Arial" panose="020B0604020202020204" pitchFamily="34" charset="0"/>
              <a:buChar char="•"/>
            </a:pPr>
            <a:r>
              <a:rPr lang="en-US" sz="2400" i="1" dirty="0">
                <a:latin typeface="Calisto MT" panose="02040603050505030304" pitchFamily="18" charset="0"/>
              </a:rPr>
              <a:t>Wolford v. Hawaii</a:t>
            </a:r>
            <a:r>
              <a:rPr lang="en-US" sz="2400" dirty="0">
                <a:latin typeface="Calisto MT" panose="02040603050505030304" pitchFamily="18" charset="0"/>
              </a:rPr>
              <a:t>:  </a:t>
            </a:r>
          </a:p>
          <a:p>
            <a:pPr marL="285750" indent="-285750">
              <a:buFont typeface="Arial" panose="020B0604020202020204" pitchFamily="34" charset="0"/>
              <a:buChar char="•"/>
            </a:pPr>
            <a:endParaRPr lang="en-US" sz="2400" dirty="0">
              <a:latin typeface="Calisto MT" panose="02040603050505030304" pitchFamily="18" charset="0"/>
            </a:endParaRPr>
          </a:p>
          <a:p>
            <a:pPr marL="742950" lvl="1" indent="-285750">
              <a:buFont typeface="Arial" panose="020B0604020202020204" pitchFamily="34" charset="0"/>
              <a:buChar char="•"/>
            </a:pPr>
            <a:r>
              <a:rPr lang="en-US" sz="2400" dirty="0">
                <a:latin typeface="Calisto MT" panose="02040603050505030304" pitchFamily="18" charset="0"/>
              </a:rPr>
              <a:t>6-3 win for Second Amendment challenge to Hawaii law setting default no-guns rule for private property open to the public</a:t>
            </a:r>
          </a:p>
          <a:p>
            <a:pPr marL="742950" lvl="1" indent="-285750">
              <a:buFont typeface="Arial" panose="020B0604020202020204" pitchFamily="34" charset="0"/>
              <a:buChar char="•"/>
            </a:pPr>
            <a:endParaRPr lang="en-US" sz="2400" dirty="0">
              <a:latin typeface="Calisto MT" panose="02040603050505030304" pitchFamily="18" charset="0"/>
            </a:endParaRPr>
          </a:p>
          <a:p>
            <a:pPr marL="742950" lvl="1" indent="-285750">
              <a:buFont typeface="Arial" panose="020B0604020202020204" pitchFamily="34" charset="0"/>
              <a:buChar char="•"/>
            </a:pPr>
            <a:r>
              <a:rPr lang="en-US" sz="2400" dirty="0">
                <a:latin typeface="Calisto MT" panose="02040603050505030304" pitchFamily="18" charset="0"/>
              </a:rPr>
              <a:t>Consistent with </a:t>
            </a:r>
            <a:r>
              <a:rPr lang="en-US" sz="2400" i="1" dirty="0">
                <a:latin typeface="Calisto MT" panose="02040603050505030304" pitchFamily="18" charset="0"/>
              </a:rPr>
              <a:t>Kipke v. Moore </a:t>
            </a:r>
            <a:r>
              <a:rPr lang="en-US" sz="2400" dirty="0">
                <a:latin typeface="Calisto MT" panose="02040603050505030304" pitchFamily="18" charset="0"/>
              </a:rPr>
              <a:t>(CA4 Jan. 20, 2026)</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Cert Grant in </a:t>
            </a:r>
            <a:r>
              <a:rPr lang="en-US" sz="2400" i="1" dirty="0">
                <a:latin typeface="Calisto MT" panose="02040603050505030304" pitchFamily="18" charset="0"/>
              </a:rPr>
              <a:t>Viramontes v. Cook County</a:t>
            </a:r>
          </a:p>
          <a:p>
            <a:pPr marL="285750" indent="-285750">
              <a:buFont typeface="Arial" panose="020B0604020202020204" pitchFamily="34" charset="0"/>
              <a:buChar char="•"/>
            </a:pPr>
            <a:endParaRPr lang="en-US" sz="2400" i="1" dirty="0">
              <a:latin typeface="Calisto MT" panose="02040603050505030304" pitchFamily="18" charset="0"/>
            </a:endParaRPr>
          </a:p>
          <a:p>
            <a:pPr marL="742950" lvl="1" indent="-285750">
              <a:buFont typeface="Arial" panose="020B0604020202020204" pitchFamily="34" charset="0"/>
              <a:buChar char="•"/>
            </a:pPr>
            <a:r>
              <a:rPr lang="en-US" sz="2400" dirty="0">
                <a:latin typeface="Calisto MT" panose="02040603050505030304" pitchFamily="18" charset="0"/>
              </a:rPr>
              <a:t>Issue:  Validity of state-level assault weapons bans as applied to semi-automatic rifles like the AR-15</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pic>
        <p:nvPicPr>
          <p:cNvPr id="3" name="Picture 2" descr="2,053 No Guns Allowed Sign Royalty-Free Images, Stock Photos ...">
            <a:extLst>
              <a:ext uri="{FF2B5EF4-FFF2-40B4-BE49-F238E27FC236}">
                <a16:creationId xmlns:a16="http://schemas.microsoft.com/office/drawing/2014/main" id="{F5FB5CEC-1DAD-12BF-322B-06080DDB64B9}"/>
              </a:ext>
            </a:extLst>
          </p:cNvPr>
          <p:cNvPicPr>
            <a:picLocks noChangeAspect="1"/>
          </p:cNvPicPr>
          <p:nvPr/>
        </p:nvPicPr>
        <p:blipFill>
          <a:blip r:embed="rId3"/>
          <a:stretch>
            <a:fillRect/>
          </a:stretch>
        </p:blipFill>
        <p:spPr>
          <a:xfrm>
            <a:off x="8556703" y="2795368"/>
            <a:ext cx="3556517" cy="2024479"/>
          </a:xfrm>
          <a:prstGeom prst="rect">
            <a:avLst/>
          </a:prstGeom>
        </p:spPr>
      </p:pic>
    </p:spTree>
    <p:extLst>
      <p:ext uri="{BB962C8B-B14F-4D97-AF65-F5344CB8AC3E}">
        <p14:creationId xmlns:p14="http://schemas.microsoft.com/office/powerpoint/2010/main" val="217837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arijuana Joint Images – Browse 410,051 Stock Photos ...">
            <a:extLst>
              <a:ext uri="{FF2B5EF4-FFF2-40B4-BE49-F238E27FC236}">
                <a16:creationId xmlns:a16="http://schemas.microsoft.com/office/drawing/2014/main" id="{A1EB2F61-DE0A-1FDE-6594-630EFF4C9439}"/>
              </a:ext>
            </a:extLst>
          </p:cNvPr>
          <p:cNvPicPr>
            <a:picLocks noChangeAspect="1"/>
          </p:cNvPicPr>
          <p:nvPr/>
        </p:nvPicPr>
        <p:blipFill>
          <a:blip r:embed="rId3"/>
          <a:stretch>
            <a:fillRect/>
          </a:stretch>
        </p:blipFill>
        <p:spPr>
          <a:xfrm>
            <a:off x="7418412" y="3933485"/>
            <a:ext cx="2309062" cy="2309062"/>
          </a:xfrm>
          <a:prstGeom prst="rect">
            <a:avLst/>
          </a:prstGeom>
        </p:spPr>
      </p:pic>
      <p:sp>
        <p:nvSpPr>
          <p:cNvPr id="2" name="Title 1"/>
          <p:cNvSpPr>
            <a:spLocks noGrp="1"/>
          </p:cNvSpPr>
          <p:nvPr>
            <p:ph type="title"/>
          </p:nvPr>
        </p:nvSpPr>
        <p:spPr>
          <a:xfrm>
            <a:off x="1295400" y="381000"/>
            <a:ext cx="9601200" cy="949036"/>
          </a:xfrm>
        </p:spPr>
        <p:txBody>
          <a:bodyPr>
            <a:normAutofit fontScale="90000"/>
          </a:bodyPr>
          <a:lstStyle/>
          <a:p>
            <a:pPr algn="ctr"/>
            <a:r>
              <a:rPr lang="en-US" cap="none" dirty="0">
                <a:latin typeface="Calisto MT" panose="02040603050505030304" pitchFamily="18" charset="0"/>
              </a:rPr>
              <a:t>FOURTH AMENDMENT DEVELOPMENTS</a:t>
            </a:r>
            <a:br>
              <a:rPr lang="en-US" cap="none" dirty="0">
                <a:latin typeface="Calisto MT" panose="02040603050505030304" pitchFamily="18" charset="0"/>
              </a:rPr>
            </a:br>
            <a:r>
              <a:rPr lang="en-US" cap="none" dirty="0">
                <a:latin typeface="Calisto MT" panose="02040603050505030304" pitchFamily="18" charset="0"/>
              </a:rPr>
              <a:t>IN THE FOURTH CIRCUIT</a:t>
            </a:r>
          </a:p>
        </p:txBody>
      </p:sp>
      <p:pic>
        <p:nvPicPr>
          <p:cNvPr id="4" name="Picture 3" descr="Smartphone Images - Free Download on Magnific (formerly Freepik)">
            <a:extLst>
              <a:ext uri="{FF2B5EF4-FFF2-40B4-BE49-F238E27FC236}">
                <a16:creationId xmlns:a16="http://schemas.microsoft.com/office/drawing/2014/main" id="{5F3EF50F-6AF9-CEA8-6858-FF598D01C82A}"/>
              </a:ext>
            </a:extLst>
          </p:cNvPr>
          <p:cNvPicPr>
            <a:picLocks noChangeAspect="1"/>
          </p:cNvPicPr>
          <p:nvPr/>
        </p:nvPicPr>
        <p:blipFill>
          <a:blip r:embed="rId4"/>
          <a:stretch>
            <a:fillRect/>
          </a:stretch>
        </p:blipFill>
        <p:spPr>
          <a:xfrm>
            <a:off x="4652612" y="1458837"/>
            <a:ext cx="4235291" cy="2644823"/>
          </a:xfrm>
          <a:prstGeom prst="rect">
            <a:avLst/>
          </a:prstGeom>
        </p:spPr>
      </p:pic>
      <p:pic>
        <p:nvPicPr>
          <p:cNvPr id="8" name="Picture 7">
            <a:extLst>
              <a:ext uri="{FF2B5EF4-FFF2-40B4-BE49-F238E27FC236}">
                <a16:creationId xmlns:a16="http://schemas.microsoft.com/office/drawing/2014/main" id="{E01AA0A7-83F5-A9AB-383D-394D6012DC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369" y="1415123"/>
            <a:ext cx="4273534" cy="2849023"/>
          </a:xfrm>
          <a:prstGeom prst="rect">
            <a:avLst/>
          </a:prstGeom>
        </p:spPr>
      </p:pic>
      <p:pic>
        <p:nvPicPr>
          <p:cNvPr id="11" name="Picture 10" descr="Handgun Images - Free Download on Magnific (formerly Freepik)">
            <a:extLst>
              <a:ext uri="{FF2B5EF4-FFF2-40B4-BE49-F238E27FC236}">
                <a16:creationId xmlns:a16="http://schemas.microsoft.com/office/drawing/2014/main" id="{AA1CCC6D-1B06-B11F-245B-042F1D99A81A}"/>
              </a:ext>
            </a:extLst>
          </p:cNvPr>
          <p:cNvPicPr>
            <a:picLocks noChangeAspect="1"/>
          </p:cNvPicPr>
          <p:nvPr/>
        </p:nvPicPr>
        <p:blipFill>
          <a:blip r:embed="rId6"/>
          <a:stretch>
            <a:fillRect/>
          </a:stretch>
        </p:blipFill>
        <p:spPr>
          <a:xfrm>
            <a:off x="3452689" y="4349234"/>
            <a:ext cx="2259354" cy="1893313"/>
          </a:xfrm>
          <a:prstGeom prst="rect">
            <a:avLst/>
          </a:prstGeom>
        </p:spPr>
      </p:pic>
      <p:pic>
        <p:nvPicPr>
          <p:cNvPr id="12" name="Picture 11" descr="The side eye 😂💙, #thankyouforyourservice , 📷 Luixdm / tt, ., ., #k9  #Policedog #workingdog #malinois #maligator #dogswithjobs">
            <a:extLst>
              <a:ext uri="{FF2B5EF4-FFF2-40B4-BE49-F238E27FC236}">
                <a16:creationId xmlns:a16="http://schemas.microsoft.com/office/drawing/2014/main" id="{FE3AE248-2D90-6E31-9534-849C53123861}"/>
              </a:ext>
            </a:extLst>
          </p:cNvPr>
          <p:cNvPicPr>
            <a:picLocks noChangeAspect="1"/>
          </p:cNvPicPr>
          <p:nvPr/>
        </p:nvPicPr>
        <p:blipFill>
          <a:blip r:embed="rId7"/>
          <a:stretch>
            <a:fillRect/>
          </a:stretch>
        </p:blipFill>
        <p:spPr>
          <a:xfrm>
            <a:off x="8887904" y="1366153"/>
            <a:ext cx="2737508" cy="2737508"/>
          </a:xfrm>
          <a:prstGeom prst="rect">
            <a:avLst/>
          </a:prstGeom>
        </p:spPr>
      </p:pic>
    </p:spTree>
    <p:extLst>
      <p:ext uri="{BB962C8B-B14F-4D97-AF65-F5344CB8AC3E}">
        <p14:creationId xmlns:p14="http://schemas.microsoft.com/office/powerpoint/2010/main" val="185341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alling green leaves of Cannabis. Vector cannabis leaf logo ...">
            <a:extLst>
              <a:ext uri="{FF2B5EF4-FFF2-40B4-BE49-F238E27FC236}">
                <a16:creationId xmlns:a16="http://schemas.microsoft.com/office/drawing/2014/main" id="{FB2F6A1E-8F58-723C-CAAC-CBE6164513EF}"/>
              </a:ext>
            </a:extLst>
          </p:cNvPr>
          <p:cNvPicPr>
            <a:picLocks noChangeAspect="1"/>
          </p:cNvPicPr>
          <p:nvPr/>
        </p:nvPicPr>
        <p:blipFill>
          <a:blip r:embed="rId3"/>
          <a:srcRect b="7244"/>
          <a:stretch>
            <a:fillRect/>
          </a:stretch>
        </p:blipFill>
        <p:spPr>
          <a:xfrm>
            <a:off x="554181" y="1611482"/>
            <a:ext cx="3647456" cy="3383280"/>
          </a:xfrm>
          <a:prstGeom prst="rect">
            <a:avLst/>
          </a:prstGeom>
        </p:spPr>
      </p:pic>
      <p:sp>
        <p:nvSpPr>
          <p:cNvPr id="2" name="Title 1">
            <a:extLst>
              <a:ext uri="{FF2B5EF4-FFF2-40B4-BE49-F238E27FC236}">
                <a16:creationId xmlns:a16="http://schemas.microsoft.com/office/drawing/2014/main" id="{D4E4E28A-7577-E9A9-F536-1A13E85AA135}"/>
              </a:ext>
            </a:extLst>
          </p:cNvPr>
          <p:cNvSpPr>
            <a:spLocks noGrp="1"/>
          </p:cNvSpPr>
          <p:nvPr>
            <p:ph type="title"/>
          </p:nvPr>
        </p:nvSpPr>
        <p:spPr>
          <a:xfrm>
            <a:off x="1295400" y="381000"/>
            <a:ext cx="9601200" cy="842158"/>
          </a:xfrm>
        </p:spPr>
        <p:txBody>
          <a:bodyPr/>
          <a:lstStyle/>
          <a:p>
            <a:pPr algn="ctr"/>
            <a:r>
              <a:rPr lang="en-US" dirty="0"/>
              <a:t>Let’s talk about </a:t>
            </a:r>
            <a:r>
              <a:rPr lang="en-US" dirty="0" err="1"/>
              <a:t>sakyi</a:t>
            </a:r>
            <a:endParaRPr lang="en-US" dirty="0"/>
          </a:p>
        </p:txBody>
      </p:sp>
      <p:sp>
        <p:nvSpPr>
          <p:cNvPr id="3" name="Content Placeholder 2">
            <a:extLst>
              <a:ext uri="{FF2B5EF4-FFF2-40B4-BE49-F238E27FC236}">
                <a16:creationId xmlns:a16="http://schemas.microsoft.com/office/drawing/2014/main" id="{0D2C2833-A009-73D5-DE25-786C2D022DB6}"/>
              </a:ext>
            </a:extLst>
          </p:cNvPr>
          <p:cNvSpPr>
            <a:spLocks noGrp="1"/>
          </p:cNvSpPr>
          <p:nvPr>
            <p:ph idx="1"/>
          </p:nvPr>
        </p:nvSpPr>
        <p:spPr>
          <a:xfrm>
            <a:off x="4505452" y="2167174"/>
            <a:ext cx="6969826" cy="2271896"/>
          </a:xfrm>
        </p:spPr>
        <p:txBody>
          <a:bodyPr>
            <a:normAutofit/>
          </a:bodyPr>
          <a:lstStyle/>
          <a:p>
            <a:r>
              <a:rPr lang="en-US" i="1" dirty="0"/>
              <a:t>United States v. Sakyi</a:t>
            </a:r>
            <a:r>
              <a:rPr lang="en-US" dirty="0"/>
              <a:t>, 160 F.3d 164 (4</a:t>
            </a:r>
            <a:r>
              <a:rPr lang="en-US" baseline="30000" dirty="0"/>
              <a:t>th</a:t>
            </a:r>
            <a:r>
              <a:rPr lang="en-US" dirty="0"/>
              <a:t> Cir. 1998): allows officers to order everyone out of a vehicle and pat them down based on reasonable suspicion marijuana is present.</a:t>
            </a:r>
          </a:p>
          <a:p>
            <a:r>
              <a:rPr lang="en-US" i="1" dirty="0"/>
              <a:t>Sakyi </a:t>
            </a:r>
            <a:r>
              <a:rPr lang="en-US" dirty="0"/>
              <a:t>says it creates a presumption, but in practice it’s a per se rule. </a:t>
            </a:r>
          </a:p>
          <a:p>
            <a:r>
              <a:rPr lang="en-US" i="1" dirty="0"/>
              <a:t>Sakyi</a:t>
            </a:r>
            <a:r>
              <a:rPr lang="en-US" dirty="0"/>
              <a:t> is based on the idea that marijuana = guns = danger</a:t>
            </a:r>
          </a:p>
        </p:txBody>
      </p:sp>
    </p:spTree>
    <p:extLst>
      <p:ext uri="{BB962C8B-B14F-4D97-AF65-F5344CB8AC3E}">
        <p14:creationId xmlns:p14="http://schemas.microsoft.com/office/powerpoint/2010/main" val="365397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6107-C7C8-7BE6-2147-CFBBE4FDA8DE}"/>
              </a:ext>
            </a:extLst>
          </p:cNvPr>
          <p:cNvSpPr>
            <a:spLocks noGrp="1"/>
          </p:cNvSpPr>
          <p:nvPr>
            <p:ph type="title"/>
          </p:nvPr>
        </p:nvSpPr>
        <p:spPr>
          <a:xfrm>
            <a:off x="1467097" y="381000"/>
            <a:ext cx="4381005" cy="687779"/>
          </a:xfrm>
        </p:spPr>
        <p:txBody>
          <a:bodyPr anchor="b">
            <a:normAutofit/>
          </a:bodyPr>
          <a:lstStyle/>
          <a:p>
            <a:r>
              <a:rPr lang="en-US" i="1" dirty="0"/>
              <a:t>Hemani</a:t>
            </a:r>
            <a:r>
              <a:rPr lang="en-US" dirty="0"/>
              <a:t> may help</a:t>
            </a:r>
          </a:p>
        </p:txBody>
      </p:sp>
      <p:sp>
        <p:nvSpPr>
          <p:cNvPr id="12" name="Content Placeholder 2">
            <a:extLst>
              <a:ext uri="{FF2B5EF4-FFF2-40B4-BE49-F238E27FC236}">
                <a16:creationId xmlns:a16="http://schemas.microsoft.com/office/drawing/2014/main" id="{A5665923-761E-751F-3CC0-0D1E2D1E3A62}"/>
              </a:ext>
            </a:extLst>
          </p:cNvPr>
          <p:cNvSpPr>
            <a:spLocks noGrp="1"/>
          </p:cNvSpPr>
          <p:nvPr>
            <p:ph sz="half" idx="1"/>
          </p:nvPr>
        </p:nvSpPr>
        <p:spPr>
          <a:xfrm>
            <a:off x="1295400" y="1175657"/>
            <a:ext cx="4724400" cy="4767943"/>
          </a:xfrm>
        </p:spPr>
        <p:txBody>
          <a:bodyPr>
            <a:normAutofit lnSpcReduction="10000"/>
          </a:bodyPr>
          <a:lstStyle/>
          <a:p>
            <a:r>
              <a:rPr lang="en-US" dirty="0"/>
              <a:t>Supreme Court rejected the idea that regularly using marijuana made Hemani too dangerous to possess a gun.</a:t>
            </a:r>
          </a:p>
          <a:p>
            <a:r>
              <a:rPr lang="en-US" i="1" dirty="0"/>
              <a:t>Hemani</a:t>
            </a:r>
            <a:r>
              <a:rPr lang="en-US" dirty="0"/>
              <a:t> explains there’s a disconnect between federal marijuana policy and the idea that marijuana users are “categorically and unusually dangerous.”</a:t>
            </a:r>
          </a:p>
          <a:p>
            <a:r>
              <a:rPr lang="en-US" dirty="0"/>
              <a:t>This is obviously in tension with </a:t>
            </a:r>
            <a:r>
              <a:rPr lang="en-US" i="1" dirty="0"/>
              <a:t>Sakyi</a:t>
            </a:r>
            <a:r>
              <a:rPr lang="en-US" dirty="0"/>
              <a:t>.</a:t>
            </a:r>
          </a:p>
          <a:p>
            <a:r>
              <a:rPr lang="en-US" dirty="0"/>
              <a:t>Judge Berner’s concurrence in </a:t>
            </a:r>
            <a:r>
              <a:rPr lang="en-US" i="1" dirty="0"/>
              <a:t>United States v. Carson</a:t>
            </a:r>
            <a:r>
              <a:rPr lang="en-US" dirty="0"/>
              <a:t>, 180 F.4</a:t>
            </a:r>
            <a:r>
              <a:rPr lang="en-US" baseline="30000" dirty="0"/>
              <a:t>th</a:t>
            </a:r>
            <a:r>
              <a:rPr lang="en-US" dirty="0"/>
              <a:t> 650 (4</a:t>
            </a:r>
            <a:r>
              <a:rPr lang="en-US" baseline="30000" dirty="0"/>
              <a:t>th</a:t>
            </a:r>
            <a:r>
              <a:rPr lang="en-US" dirty="0"/>
              <a:t> Cir. 2026), cites </a:t>
            </a:r>
            <a:r>
              <a:rPr lang="en-US" i="1" dirty="0"/>
              <a:t>Hemani,</a:t>
            </a:r>
            <a:r>
              <a:rPr lang="en-US" dirty="0"/>
              <a:t> says:</a:t>
            </a:r>
          </a:p>
          <a:p>
            <a:pPr lvl="1"/>
            <a:r>
              <a:rPr lang="en-US" i="1" dirty="0"/>
              <a:t>Sakyi</a:t>
            </a:r>
            <a:r>
              <a:rPr lang="en-US" dirty="0"/>
              <a:t> “can no longer hold water in this era of widespread marijuana legalization.”</a:t>
            </a:r>
          </a:p>
        </p:txBody>
      </p:sp>
      <p:pic>
        <p:nvPicPr>
          <p:cNvPr id="7" name="Picture 6">
            <a:extLst>
              <a:ext uri="{FF2B5EF4-FFF2-40B4-BE49-F238E27FC236}">
                <a16:creationId xmlns:a16="http://schemas.microsoft.com/office/drawing/2014/main" id="{80B59F3B-35CF-7A90-D18F-F57FFD93EF6B}"/>
              </a:ext>
            </a:extLst>
          </p:cNvPr>
          <p:cNvPicPr>
            <a:picLocks noChangeAspect="1"/>
          </p:cNvPicPr>
          <p:nvPr/>
        </p:nvPicPr>
        <p:blipFill>
          <a:blip r:embed="rId3"/>
          <a:stretch>
            <a:fillRect/>
          </a:stretch>
        </p:blipFill>
        <p:spPr>
          <a:xfrm>
            <a:off x="6819413" y="1370012"/>
            <a:ext cx="3809982" cy="4117975"/>
          </a:xfrm>
          <a:prstGeom prst="rect">
            <a:avLst/>
          </a:prstGeom>
          <a:noFill/>
        </p:spPr>
      </p:pic>
    </p:spTree>
    <p:extLst>
      <p:ext uri="{BB962C8B-B14F-4D97-AF65-F5344CB8AC3E}">
        <p14:creationId xmlns:p14="http://schemas.microsoft.com/office/powerpoint/2010/main" val="389767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2E83-5BC1-4C4C-8A98-7D5F49783D12}"/>
              </a:ext>
            </a:extLst>
          </p:cNvPr>
          <p:cNvSpPr>
            <a:spLocks noGrp="1"/>
          </p:cNvSpPr>
          <p:nvPr>
            <p:ph type="title"/>
          </p:nvPr>
        </p:nvSpPr>
        <p:spPr>
          <a:xfrm>
            <a:off x="8229601" y="2514600"/>
            <a:ext cx="3474720" cy="1600200"/>
          </a:xfrm>
        </p:spPr>
        <p:txBody>
          <a:bodyPr anchor="b">
            <a:normAutofit/>
          </a:bodyPr>
          <a:lstStyle/>
          <a:p>
            <a:r>
              <a:rPr lang="en-US" dirty="0"/>
              <a:t>First, the good news!</a:t>
            </a:r>
          </a:p>
        </p:txBody>
      </p:sp>
      <p:pic>
        <p:nvPicPr>
          <p:cNvPr id="8" name="Picture 7" descr="Winner winner chicken dinner Winner Winner Chicken Dinner, funny saying vector clip art illustration. Cartoon style text and drawing. winner winner chicken dinner stock illustrations">
            <a:extLst>
              <a:ext uri="{FF2B5EF4-FFF2-40B4-BE49-F238E27FC236}">
                <a16:creationId xmlns:a16="http://schemas.microsoft.com/office/drawing/2014/main" id="{D6BF7CC3-2C8F-85CC-4016-94194E2E5B75}"/>
              </a:ext>
            </a:extLst>
          </p:cNvPr>
          <p:cNvPicPr>
            <a:picLocks noChangeAspect="1"/>
          </p:cNvPicPr>
          <p:nvPr/>
        </p:nvPicPr>
        <p:blipFill>
          <a:blip r:embed="rId3"/>
          <a:stretch>
            <a:fillRect/>
          </a:stretch>
        </p:blipFill>
        <p:spPr>
          <a:xfrm>
            <a:off x="830732" y="685800"/>
            <a:ext cx="6045619" cy="5486400"/>
          </a:xfrm>
          <a:prstGeom prst="rect">
            <a:avLst/>
          </a:prstGeom>
          <a:noFill/>
        </p:spPr>
      </p:pic>
      <p:sp>
        <p:nvSpPr>
          <p:cNvPr id="20" name="Text Placeholder 3">
            <a:extLst>
              <a:ext uri="{FF2B5EF4-FFF2-40B4-BE49-F238E27FC236}">
                <a16:creationId xmlns:a16="http://schemas.microsoft.com/office/drawing/2014/main" id="{7340C8FD-3E9B-70D1-16BF-14D8C3C27551}"/>
              </a:ext>
            </a:extLst>
          </p:cNvPr>
          <p:cNvSpPr>
            <a:spLocks noGrp="1"/>
          </p:cNvSpPr>
          <p:nvPr>
            <p:ph type="body" sz="half" idx="2"/>
          </p:nvPr>
        </p:nvSpPr>
        <p:spPr>
          <a:xfrm>
            <a:off x="8229600" y="4343400"/>
            <a:ext cx="3474720" cy="1188720"/>
          </a:xfrm>
        </p:spPr>
        <p:txBody>
          <a:bodyPr/>
          <a:lstStyle/>
          <a:p>
            <a:endParaRPr lang="en-US"/>
          </a:p>
        </p:txBody>
      </p:sp>
    </p:spTree>
    <p:extLst>
      <p:ext uri="{BB962C8B-B14F-4D97-AF65-F5344CB8AC3E}">
        <p14:creationId xmlns:p14="http://schemas.microsoft.com/office/powerpoint/2010/main" val="274550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331E-114D-B54F-9C2E-FB44804CA0E6}"/>
              </a:ext>
            </a:extLst>
          </p:cNvPr>
          <p:cNvSpPr>
            <a:spLocks noGrp="1"/>
          </p:cNvSpPr>
          <p:nvPr>
            <p:ph type="title"/>
          </p:nvPr>
        </p:nvSpPr>
        <p:spPr>
          <a:xfrm>
            <a:off x="1295400" y="381000"/>
            <a:ext cx="9601200" cy="1143000"/>
          </a:xfrm>
        </p:spPr>
        <p:txBody>
          <a:bodyPr anchor="b">
            <a:normAutofit/>
          </a:bodyPr>
          <a:lstStyle/>
          <a:p>
            <a:r>
              <a:rPr lang="en-US" dirty="0"/>
              <a:t>Trivia challenge #2!</a:t>
            </a:r>
          </a:p>
        </p:txBody>
      </p:sp>
      <p:sp>
        <p:nvSpPr>
          <p:cNvPr id="3" name="Content Placeholder 2">
            <a:extLst>
              <a:ext uri="{FF2B5EF4-FFF2-40B4-BE49-F238E27FC236}">
                <a16:creationId xmlns:a16="http://schemas.microsoft.com/office/drawing/2014/main" id="{99251B91-10E7-E043-C3E4-3E11B2F313BF}"/>
              </a:ext>
            </a:extLst>
          </p:cNvPr>
          <p:cNvSpPr>
            <a:spLocks noGrp="1"/>
          </p:cNvSpPr>
          <p:nvPr>
            <p:ph sz="half" idx="1"/>
          </p:nvPr>
        </p:nvSpPr>
        <p:spPr>
          <a:xfrm>
            <a:off x="1295400" y="1825625"/>
            <a:ext cx="4724400" cy="4117975"/>
          </a:xfrm>
        </p:spPr>
        <p:txBody>
          <a:bodyPr>
            <a:normAutofit/>
          </a:bodyPr>
          <a:lstStyle/>
          <a:p>
            <a:pPr marL="45720" indent="0">
              <a:buNone/>
            </a:pPr>
            <a:r>
              <a:rPr lang="en-US" dirty="0"/>
              <a:t>Which Fourth Circuit judge has authored the most Fourth Amendment decisions ruling for defendants in the past year?</a:t>
            </a:r>
          </a:p>
          <a:p>
            <a:pPr marL="502920" indent="-457200">
              <a:buAutoNum type="alphaUcPeriod"/>
            </a:pPr>
            <a:r>
              <a:rPr lang="en-US" dirty="0"/>
              <a:t>Judge Wilkinson</a:t>
            </a:r>
          </a:p>
          <a:p>
            <a:pPr marL="502920" indent="-457200">
              <a:buAutoNum type="alphaUcPeriod"/>
            </a:pPr>
            <a:r>
              <a:rPr lang="en-US" dirty="0"/>
              <a:t>Judge Benjamin</a:t>
            </a:r>
          </a:p>
          <a:p>
            <a:pPr marL="502920" indent="-457200">
              <a:buAutoNum type="alphaUcPeriod"/>
            </a:pPr>
            <a:r>
              <a:rPr lang="en-US" dirty="0"/>
              <a:t>Judge Richardson</a:t>
            </a:r>
          </a:p>
          <a:p>
            <a:pPr marL="502920" indent="-457200">
              <a:buAutoNum type="alphaUcPeriod"/>
            </a:pPr>
            <a:r>
              <a:rPr lang="en-US" dirty="0"/>
              <a:t>Judge Berner</a:t>
            </a:r>
          </a:p>
        </p:txBody>
      </p:sp>
      <p:pic>
        <p:nvPicPr>
          <p:cNvPr id="5" name="Picture 4" descr="Trophy PNG Transparent Images Free Download | Vector Files ...">
            <a:extLst>
              <a:ext uri="{FF2B5EF4-FFF2-40B4-BE49-F238E27FC236}">
                <a16:creationId xmlns:a16="http://schemas.microsoft.com/office/drawing/2014/main" id="{6C972274-9177-A007-B333-588C7026A814}"/>
              </a:ext>
            </a:extLst>
          </p:cNvPr>
          <p:cNvPicPr>
            <a:picLocks noChangeAspect="1"/>
          </p:cNvPicPr>
          <p:nvPr/>
        </p:nvPicPr>
        <p:blipFill>
          <a:blip r:embed="rId3"/>
          <a:srcRect r="1" b="1647"/>
          <a:stretch>
            <a:fillRect/>
          </a:stretch>
        </p:blipFill>
        <p:spPr>
          <a:xfrm>
            <a:off x="6172199" y="1825625"/>
            <a:ext cx="4724400" cy="4117975"/>
          </a:xfrm>
          <a:prstGeom prst="rect">
            <a:avLst/>
          </a:prstGeom>
          <a:noFill/>
        </p:spPr>
      </p:pic>
    </p:spTree>
    <p:extLst>
      <p:ext uri="{BB962C8B-B14F-4D97-AF65-F5344CB8AC3E}">
        <p14:creationId xmlns:p14="http://schemas.microsoft.com/office/powerpoint/2010/main" val="266158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A69A6-3F54-D778-587A-74ECEC86512A}"/>
              </a:ext>
            </a:extLst>
          </p:cNvPr>
          <p:cNvSpPr>
            <a:spLocks noGrp="1"/>
          </p:cNvSpPr>
          <p:nvPr>
            <p:ph type="title"/>
          </p:nvPr>
        </p:nvSpPr>
        <p:spPr>
          <a:xfrm>
            <a:off x="1295400" y="381000"/>
            <a:ext cx="9601200" cy="1143000"/>
          </a:xfrm>
        </p:spPr>
        <p:txBody>
          <a:bodyPr anchor="b">
            <a:normAutofit/>
          </a:bodyPr>
          <a:lstStyle/>
          <a:p>
            <a:r>
              <a:rPr lang="en-US" i="1" cap="none" dirty="0"/>
              <a:t>United States v. Hawkins</a:t>
            </a:r>
            <a:r>
              <a:rPr lang="en-US" cap="none" dirty="0"/>
              <a:t>, 161 F.4th 242 (4</a:t>
            </a:r>
            <a:r>
              <a:rPr lang="en-US" cap="none" baseline="30000" dirty="0"/>
              <a:t>th</a:t>
            </a:r>
            <a:r>
              <a:rPr lang="en-US" cap="none" dirty="0"/>
              <a:t> Cir. 2025) (Benjamin, J.)</a:t>
            </a:r>
            <a:endParaRPr lang="en-US" i="1" cap="none" dirty="0"/>
          </a:p>
        </p:txBody>
      </p:sp>
      <p:pic>
        <p:nvPicPr>
          <p:cNvPr id="4" name="Picture 3" descr="Win Sticker Vector Art, Icons, and Graphics for Free Download">
            <a:extLst>
              <a:ext uri="{FF2B5EF4-FFF2-40B4-BE49-F238E27FC236}">
                <a16:creationId xmlns:a16="http://schemas.microsoft.com/office/drawing/2014/main" id="{5F35C174-F6C8-E230-D189-67289540F333}"/>
              </a:ext>
            </a:extLst>
          </p:cNvPr>
          <p:cNvPicPr>
            <a:picLocks noChangeAspect="1"/>
          </p:cNvPicPr>
          <p:nvPr/>
        </p:nvPicPr>
        <p:blipFill>
          <a:blip r:embed="rId3"/>
          <a:stretch>
            <a:fillRect/>
          </a:stretch>
        </p:blipFill>
        <p:spPr>
          <a:xfrm>
            <a:off x="1295400" y="2127800"/>
            <a:ext cx="4724400" cy="3513624"/>
          </a:xfrm>
          <a:prstGeom prst="rect">
            <a:avLst/>
          </a:prstGeom>
          <a:noFill/>
        </p:spPr>
      </p:pic>
      <p:sp>
        <p:nvSpPr>
          <p:cNvPr id="3" name="Content Placeholder 2">
            <a:extLst>
              <a:ext uri="{FF2B5EF4-FFF2-40B4-BE49-F238E27FC236}">
                <a16:creationId xmlns:a16="http://schemas.microsoft.com/office/drawing/2014/main" id="{45731C4F-1217-2A51-6E71-6AB3F3DAB83A}"/>
              </a:ext>
            </a:extLst>
          </p:cNvPr>
          <p:cNvSpPr>
            <a:spLocks noGrp="1"/>
          </p:cNvSpPr>
          <p:nvPr>
            <p:ph sz="half" idx="2"/>
          </p:nvPr>
        </p:nvSpPr>
        <p:spPr>
          <a:xfrm>
            <a:off x="6172199" y="1245477"/>
            <a:ext cx="5123794" cy="4698124"/>
          </a:xfrm>
        </p:spPr>
        <p:txBody>
          <a:bodyPr>
            <a:normAutofit/>
          </a:bodyPr>
          <a:lstStyle/>
          <a:p>
            <a:r>
              <a:rPr lang="en-US" sz="2400" dirty="0"/>
              <a:t>Pretext traffic stop, really for drugs.</a:t>
            </a:r>
          </a:p>
          <a:p>
            <a:r>
              <a:rPr lang="en-US" sz="2400" dirty="0"/>
              <a:t>Held: Officers unlawfully extended the stop w/o reasonable suspicion.</a:t>
            </a:r>
          </a:p>
          <a:p>
            <a:r>
              <a:rPr lang="en-US" sz="2400" dirty="0"/>
              <a:t>Prior drug convictions and federal supervised release get “little weight” in totality of circumstances.</a:t>
            </a:r>
          </a:p>
          <a:p>
            <a:r>
              <a:rPr lang="en-US" sz="2400" dirty="0"/>
              <a:t>Officers’ “I know it when I see it”/ “knowledge and experience” testimony doesn’t cut it when the didn’t see anything passed hand-to-hand.</a:t>
            </a:r>
          </a:p>
        </p:txBody>
      </p:sp>
    </p:spTree>
    <p:extLst>
      <p:ext uri="{BB962C8B-B14F-4D97-AF65-F5344CB8AC3E}">
        <p14:creationId xmlns:p14="http://schemas.microsoft.com/office/powerpoint/2010/main" val="35103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in Sticker Vector Art, Icons, and Graphics for Free Download">
            <a:extLst>
              <a:ext uri="{FF2B5EF4-FFF2-40B4-BE49-F238E27FC236}">
                <a16:creationId xmlns:a16="http://schemas.microsoft.com/office/drawing/2014/main" id="{735DADB7-DC8D-F631-48B7-E8F513C6FE9A}"/>
              </a:ext>
            </a:extLst>
          </p:cNvPr>
          <p:cNvPicPr>
            <a:picLocks noChangeAspect="1"/>
          </p:cNvPicPr>
          <p:nvPr/>
        </p:nvPicPr>
        <p:blipFill>
          <a:blip r:embed="rId3"/>
          <a:stretch>
            <a:fillRect/>
          </a:stretch>
        </p:blipFill>
        <p:spPr>
          <a:xfrm>
            <a:off x="8588030" y="1123950"/>
            <a:ext cx="1895475" cy="1409700"/>
          </a:xfrm>
          <a:prstGeom prst="rect">
            <a:avLst/>
          </a:prstGeom>
        </p:spPr>
      </p:pic>
      <p:sp>
        <p:nvSpPr>
          <p:cNvPr id="2" name="Title 1">
            <a:extLst>
              <a:ext uri="{FF2B5EF4-FFF2-40B4-BE49-F238E27FC236}">
                <a16:creationId xmlns:a16="http://schemas.microsoft.com/office/drawing/2014/main" id="{82E8E0D0-C096-58FD-4141-FE843C69BA93}"/>
              </a:ext>
            </a:extLst>
          </p:cNvPr>
          <p:cNvSpPr>
            <a:spLocks noGrp="1"/>
          </p:cNvSpPr>
          <p:nvPr>
            <p:ph type="title"/>
          </p:nvPr>
        </p:nvSpPr>
        <p:spPr>
          <a:xfrm>
            <a:off x="523875" y="180122"/>
            <a:ext cx="9601200" cy="1143000"/>
          </a:xfrm>
        </p:spPr>
        <p:txBody>
          <a:bodyPr/>
          <a:lstStyle/>
          <a:p>
            <a:r>
              <a:rPr lang="en-US" i="1" cap="none" dirty="0"/>
              <a:t>United States v. Williams</a:t>
            </a:r>
            <a:r>
              <a:rPr lang="en-US" cap="none" dirty="0"/>
              <a:t>, 180 F.4</a:t>
            </a:r>
            <a:r>
              <a:rPr lang="en-US" cap="none" baseline="30000" dirty="0"/>
              <a:t>th</a:t>
            </a:r>
            <a:r>
              <a:rPr lang="en-US" cap="none" dirty="0"/>
              <a:t> 613 (4</a:t>
            </a:r>
            <a:r>
              <a:rPr lang="en-US" cap="none" baseline="30000" dirty="0"/>
              <a:t>th</a:t>
            </a:r>
            <a:r>
              <a:rPr lang="en-US" cap="none" dirty="0"/>
              <a:t> Cir. 2026) (Benjamin, J.)</a:t>
            </a:r>
            <a:endParaRPr lang="en-US" i="1" cap="none" dirty="0"/>
          </a:p>
        </p:txBody>
      </p:sp>
      <p:sp>
        <p:nvSpPr>
          <p:cNvPr id="3" name="Content Placeholder 2">
            <a:extLst>
              <a:ext uri="{FF2B5EF4-FFF2-40B4-BE49-F238E27FC236}">
                <a16:creationId xmlns:a16="http://schemas.microsoft.com/office/drawing/2014/main" id="{4CAEC6B9-4D8E-18BD-39D8-39DFB6E2CB42}"/>
              </a:ext>
            </a:extLst>
          </p:cNvPr>
          <p:cNvSpPr>
            <a:spLocks noGrp="1"/>
          </p:cNvSpPr>
          <p:nvPr>
            <p:ph idx="1"/>
          </p:nvPr>
        </p:nvSpPr>
        <p:spPr>
          <a:xfrm>
            <a:off x="353961" y="1485900"/>
            <a:ext cx="7280553" cy="4624968"/>
          </a:xfrm>
        </p:spPr>
        <p:txBody>
          <a:bodyPr>
            <a:normAutofit lnSpcReduction="10000"/>
          </a:bodyPr>
          <a:lstStyle/>
          <a:p>
            <a:r>
              <a:rPr lang="en-US" sz="2200" dirty="0"/>
              <a:t>Questions were: </a:t>
            </a:r>
          </a:p>
          <a:p>
            <a:pPr lvl="1"/>
            <a:r>
              <a:rPr lang="en-US" sz="2000" dirty="0"/>
              <a:t>when was the defendant seized, and </a:t>
            </a:r>
          </a:p>
          <a:p>
            <a:pPr lvl="1"/>
            <a:r>
              <a:rPr lang="en-US" sz="2000" dirty="0"/>
              <a:t>did police have reasonable suspicion at that point. </a:t>
            </a:r>
          </a:p>
          <a:p>
            <a:pPr lvl="1"/>
            <a:r>
              <a:rPr lang="en-US" sz="2000" dirty="0"/>
              <a:t>We needed the seizure to occur at the moment the police car stopped in front of Williams’s car, because the officer testified he smelled weed as soon as he got out of his car.</a:t>
            </a:r>
          </a:p>
          <a:p>
            <a:r>
              <a:rPr lang="en-US" sz="2200" dirty="0"/>
              <a:t>Held: Defendant was seized even if not fully blocked; reasonable person wouldn’t have felt free to leave.</a:t>
            </a:r>
          </a:p>
          <a:p>
            <a:r>
              <a:rPr lang="en-US" sz="2200" dirty="0"/>
              <a:t>And anonymous 911 call didn’t create reasonable suspicion.</a:t>
            </a:r>
          </a:p>
          <a:p>
            <a:r>
              <a:rPr lang="en-US" sz="2200" dirty="0"/>
              <a:t>Relies on other defense wins to find no reasonable suspicion</a:t>
            </a:r>
          </a:p>
        </p:txBody>
      </p:sp>
      <p:pic>
        <p:nvPicPr>
          <p:cNvPr id="6" name="Picture 5">
            <a:extLst>
              <a:ext uri="{FF2B5EF4-FFF2-40B4-BE49-F238E27FC236}">
                <a16:creationId xmlns:a16="http://schemas.microsoft.com/office/drawing/2014/main" id="{E0B83393-8B98-4173-B7E8-459751E2527F}"/>
              </a:ext>
            </a:extLst>
          </p:cNvPr>
          <p:cNvPicPr>
            <a:picLocks noChangeAspect="1"/>
          </p:cNvPicPr>
          <p:nvPr/>
        </p:nvPicPr>
        <p:blipFill>
          <a:blip r:embed="rId4"/>
          <a:stretch>
            <a:fillRect/>
          </a:stretch>
        </p:blipFill>
        <p:spPr>
          <a:xfrm>
            <a:off x="7634514" y="2858241"/>
            <a:ext cx="4319361" cy="2487733"/>
          </a:xfrm>
          <a:prstGeom prst="rect">
            <a:avLst/>
          </a:prstGeom>
        </p:spPr>
      </p:pic>
      <p:sp>
        <p:nvSpPr>
          <p:cNvPr id="7" name="Arrow: Down 6">
            <a:extLst>
              <a:ext uri="{FF2B5EF4-FFF2-40B4-BE49-F238E27FC236}">
                <a16:creationId xmlns:a16="http://schemas.microsoft.com/office/drawing/2014/main" id="{FE5E373D-244F-7B77-DC43-EF0F9336C7F8}"/>
              </a:ext>
            </a:extLst>
          </p:cNvPr>
          <p:cNvSpPr/>
          <p:nvPr/>
        </p:nvSpPr>
        <p:spPr>
          <a:xfrm>
            <a:off x="8345714" y="3048000"/>
            <a:ext cx="484632" cy="978408"/>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92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ircle(in)">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80">
                                          <p:stCondLst>
                                            <p:cond delay="0"/>
                                          </p:stCondLst>
                                        </p:cTn>
                                        <p:tgtEl>
                                          <p:spTgt spid="7"/>
                                        </p:tgtEl>
                                      </p:cBhvr>
                                    </p:animEffect>
                                    <p:anim calcmode="lin" valueType="num">
                                      <p:cBhvr>
                                        <p:cTn id="4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6" dur="26">
                                          <p:stCondLst>
                                            <p:cond delay="650"/>
                                          </p:stCondLst>
                                        </p:cTn>
                                        <p:tgtEl>
                                          <p:spTgt spid="7"/>
                                        </p:tgtEl>
                                      </p:cBhvr>
                                      <p:to x="100000" y="60000"/>
                                    </p:animScale>
                                    <p:animScale>
                                      <p:cBhvr>
                                        <p:cTn id="47" dur="166" decel="50000">
                                          <p:stCondLst>
                                            <p:cond delay="676"/>
                                          </p:stCondLst>
                                        </p:cTn>
                                        <p:tgtEl>
                                          <p:spTgt spid="7"/>
                                        </p:tgtEl>
                                      </p:cBhvr>
                                      <p:to x="100000" y="100000"/>
                                    </p:animScale>
                                    <p:animScale>
                                      <p:cBhvr>
                                        <p:cTn id="48" dur="26">
                                          <p:stCondLst>
                                            <p:cond delay="1312"/>
                                          </p:stCondLst>
                                        </p:cTn>
                                        <p:tgtEl>
                                          <p:spTgt spid="7"/>
                                        </p:tgtEl>
                                      </p:cBhvr>
                                      <p:to x="100000" y="80000"/>
                                    </p:animScale>
                                    <p:animScale>
                                      <p:cBhvr>
                                        <p:cTn id="49" dur="166" decel="50000">
                                          <p:stCondLst>
                                            <p:cond delay="1338"/>
                                          </p:stCondLst>
                                        </p:cTn>
                                        <p:tgtEl>
                                          <p:spTgt spid="7"/>
                                        </p:tgtEl>
                                      </p:cBhvr>
                                      <p:to x="100000" y="100000"/>
                                    </p:animScale>
                                    <p:animScale>
                                      <p:cBhvr>
                                        <p:cTn id="50" dur="26">
                                          <p:stCondLst>
                                            <p:cond delay="1642"/>
                                          </p:stCondLst>
                                        </p:cTn>
                                        <p:tgtEl>
                                          <p:spTgt spid="7"/>
                                        </p:tgtEl>
                                      </p:cBhvr>
                                      <p:to x="100000" y="90000"/>
                                    </p:animScale>
                                    <p:animScale>
                                      <p:cBhvr>
                                        <p:cTn id="51" dur="166" decel="50000">
                                          <p:stCondLst>
                                            <p:cond delay="1668"/>
                                          </p:stCondLst>
                                        </p:cTn>
                                        <p:tgtEl>
                                          <p:spTgt spid="7"/>
                                        </p:tgtEl>
                                      </p:cBhvr>
                                      <p:to x="100000" y="100000"/>
                                    </p:animScale>
                                    <p:animScale>
                                      <p:cBhvr>
                                        <p:cTn id="52" dur="26">
                                          <p:stCondLst>
                                            <p:cond delay="1808"/>
                                          </p:stCondLst>
                                        </p:cTn>
                                        <p:tgtEl>
                                          <p:spTgt spid="7"/>
                                        </p:tgtEl>
                                      </p:cBhvr>
                                      <p:to x="100000" y="95000"/>
                                    </p:animScale>
                                    <p:animScale>
                                      <p:cBhvr>
                                        <p:cTn id="53" dur="166" decel="50000">
                                          <p:stCondLst>
                                            <p:cond delay="1834"/>
                                          </p:stCondLst>
                                        </p:cTn>
                                        <p:tgtEl>
                                          <p:spTgt spid="7"/>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93FEA-294E-F2A6-4EF4-0D06D6F69C7B}"/>
              </a:ext>
            </a:extLst>
          </p:cNvPr>
          <p:cNvSpPr>
            <a:spLocks noGrp="1"/>
          </p:cNvSpPr>
          <p:nvPr>
            <p:ph type="title"/>
          </p:nvPr>
        </p:nvSpPr>
        <p:spPr>
          <a:xfrm>
            <a:off x="262759" y="239111"/>
            <a:ext cx="9601200" cy="1143000"/>
          </a:xfrm>
        </p:spPr>
        <p:txBody>
          <a:bodyPr/>
          <a:lstStyle/>
          <a:p>
            <a:r>
              <a:rPr lang="en-US" i="1" cap="none" dirty="0"/>
              <a:t>United States v. Martin</a:t>
            </a:r>
            <a:r>
              <a:rPr lang="en-US" cap="none" dirty="0"/>
              <a:t>, 173 F.4th 110 (4</a:t>
            </a:r>
            <a:r>
              <a:rPr lang="en-US" cap="none" baseline="30000" dirty="0"/>
              <a:t>th</a:t>
            </a:r>
            <a:r>
              <a:rPr lang="en-US" cap="none" dirty="0"/>
              <a:t> Cir. 2026) (Benjamin, J.)</a:t>
            </a:r>
            <a:endParaRPr lang="en-US" i="1" cap="none" dirty="0"/>
          </a:p>
        </p:txBody>
      </p:sp>
      <p:sp>
        <p:nvSpPr>
          <p:cNvPr id="3" name="Content Placeholder 2">
            <a:extLst>
              <a:ext uri="{FF2B5EF4-FFF2-40B4-BE49-F238E27FC236}">
                <a16:creationId xmlns:a16="http://schemas.microsoft.com/office/drawing/2014/main" id="{EE0CFE5F-CC51-484D-7237-C47B7AFEF93E}"/>
              </a:ext>
            </a:extLst>
          </p:cNvPr>
          <p:cNvSpPr>
            <a:spLocks noGrp="1"/>
          </p:cNvSpPr>
          <p:nvPr>
            <p:ph idx="1"/>
          </p:nvPr>
        </p:nvSpPr>
        <p:spPr>
          <a:xfrm>
            <a:off x="4897450" y="1243411"/>
            <a:ext cx="6473283" cy="4769069"/>
          </a:xfrm>
        </p:spPr>
        <p:txBody>
          <a:bodyPr>
            <a:noAutofit/>
          </a:bodyPr>
          <a:lstStyle/>
          <a:p>
            <a:r>
              <a:rPr lang="en-US" sz="2400" dirty="0"/>
              <a:t>Officer impermissibly prolonged the traffic stop without reasonable suspicion by asking driver and passenger about the presence of guns.</a:t>
            </a:r>
          </a:p>
          <a:p>
            <a:r>
              <a:rPr lang="en-US" sz="2400" dirty="0"/>
              <a:t>Shows a detour for any length establishes a </a:t>
            </a:r>
            <a:r>
              <a:rPr lang="en-US" sz="2400" i="1" dirty="0"/>
              <a:t>Rodriguez</a:t>
            </a:r>
            <a:r>
              <a:rPr lang="en-US" sz="2400" dirty="0"/>
              <a:t> violation. </a:t>
            </a:r>
          </a:p>
          <a:p>
            <a:pPr lvl="1"/>
            <a:r>
              <a:rPr lang="en-US" sz="2000" dirty="0"/>
              <a:t>Officers </a:t>
            </a:r>
            <a:r>
              <a:rPr lang="en-US" sz="2000" b="1" dirty="0"/>
              <a:t>can</a:t>
            </a:r>
            <a:r>
              <a:rPr lang="en-US" sz="2000" dirty="0"/>
              <a:t> ask these questions if they do so without prolonging the stop.</a:t>
            </a:r>
          </a:p>
          <a:p>
            <a:r>
              <a:rPr lang="en-US" sz="2400" dirty="0"/>
              <a:t>Whether officer can prolong stop to ask about weapons depends on the totality of the circumstances.</a:t>
            </a:r>
          </a:p>
          <a:p>
            <a:pPr lvl="1"/>
            <a:r>
              <a:rPr lang="en-US" sz="2000" dirty="0"/>
              <a:t>Rejects</a:t>
            </a:r>
            <a:r>
              <a:rPr lang="en-US" sz="2000" b="1" dirty="0"/>
              <a:t> per se rule </a:t>
            </a:r>
            <a:r>
              <a:rPr lang="en-US" sz="2000" dirty="0"/>
              <a:t>that officers can ask about weapons for safety reasons</a:t>
            </a:r>
          </a:p>
        </p:txBody>
      </p:sp>
      <p:pic>
        <p:nvPicPr>
          <p:cNvPr id="4" name="Picture 3" descr="Walkersville Covered Bridge, Lewis County, Monongahela Valley Region">
            <a:extLst>
              <a:ext uri="{FF2B5EF4-FFF2-40B4-BE49-F238E27FC236}">
                <a16:creationId xmlns:a16="http://schemas.microsoft.com/office/drawing/2014/main" id="{35820749-D60D-7042-DC7C-AECBCB7610A5}"/>
              </a:ext>
            </a:extLst>
          </p:cNvPr>
          <p:cNvPicPr>
            <a:picLocks noChangeAspect="1"/>
          </p:cNvPicPr>
          <p:nvPr/>
        </p:nvPicPr>
        <p:blipFill>
          <a:blip r:embed="rId3"/>
          <a:stretch>
            <a:fillRect/>
          </a:stretch>
        </p:blipFill>
        <p:spPr>
          <a:xfrm>
            <a:off x="341971" y="1785704"/>
            <a:ext cx="4081345" cy="4081345"/>
          </a:xfrm>
          <a:prstGeom prst="rect">
            <a:avLst/>
          </a:prstGeom>
        </p:spPr>
      </p:pic>
      <p:pic>
        <p:nvPicPr>
          <p:cNvPr id="5" name="Picture 4" descr="Win Sticker Vector Art, Icons, and Graphics for Free Download">
            <a:extLst>
              <a:ext uri="{FF2B5EF4-FFF2-40B4-BE49-F238E27FC236}">
                <a16:creationId xmlns:a16="http://schemas.microsoft.com/office/drawing/2014/main" id="{BB666505-9DA6-F417-21B9-2961E60E477C}"/>
              </a:ext>
            </a:extLst>
          </p:cNvPr>
          <p:cNvPicPr>
            <a:picLocks noChangeAspect="1"/>
          </p:cNvPicPr>
          <p:nvPr/>
        </p:nvPicPr>
        <p:blipFill>
          <a:blip r:embed="rId4"/>
          <a:stretch>
            <a:fillRect/>
          </a:stretch>
        </p:blipFill>
        <p:spPr>
          <a:xfrm>
            <a:off x="347663" y="4700439"/>
            <a:ext cx="1895475" cy="1409700"/>
          </a:xfrm>
          <a:prstGeom prst="rect">
            <a:avLst/>
          </a:prstGeom>
        </p:spPr>
      </p:pic>
    </p:spTree>
    <p:extLst>
      <p:ext uri="{BB962C8B-B14F-4D97-AF65-F5344CB8AC3E}">
        <p14:creationId xmlns:p14="http://schemas.microsoft.com/office/powerpoint/2010/main" val="206250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80A0-F85B-09EE-0CAC-8255BC5C6802}"/>
              </a:ext>
            </a:extLst>
          </p:cNvPr>
          <p:cNvSpPr>
            <a:spLocks noGrp="1"/>
          </p:cNvSpPr>
          <p:nvPr>
            <p:ph type="title"/>
          </p:nvPr>
        </p:nvSpPr>
        <p:spPr>
          <a:xfrm>
            <a:off x="1295400" y="381000"/>
            <a:ext cx="9601200" cy="1143000"/>
          </a:xfrm>
        </p:spPr>
        <p:txBody>
          <a:bodyPr anchor="b">
            <a:normAutofit/>
          </a:bodyPr>
          <a:lstStyle/>
          <a:p>
            <a:r>
              <a:rPr lang="en-US" i="1" cap="none" dirty="0"/>
              <a:t>United States v. Ray</a:t>
            </a:r>
            <a:r>
              <a:rPr lang="en-US" cap="none" dirty="0"/>
              <a:t>, 141 F.4th 129 (4</a:t>
            </a:r>
            <a:r>
              <a:rPr lang="en-US" cap="none" baseline="30000" dirty="0"/>
              <a:t>th</a:t>
            </a:r>
            <a:r>
              <a:rPr lang="en-US" cap="none" dirty="0"/>
              <a:t> Cir. 2025) (Thacker, J.)</a:t>
            </a:r>
            <a:endParaRPr lang="en-US" i="1" cap="none" dirty="0"/>
          </a:p>
        </p:txBody>
      </p:sp>
      <p:sp>
        <p:nvSpPr>
          <p:cNvPr id="3" name="Content Placeholder 2">
            <a:extLst>
              <a:ext uri="{FF2B5EF4-FFF2-40B4-BE49-F238E27FC236}">
                <a16:creationId xmlns:a16="http://schemas.microsoft.com/office/drawing/2014/main" id="{427E6551-3196-9946-BE2A-069A8B07342D}"/>
              </a:ext>
            </a:extLst>
          </p:cNvPr>
          <p:cNvSpPr>
            <a:spLocks noGrp="1"/>
          </p:cNvSpPr>
          <p:nvPr>
            <p:ph sz="half" idx="1"/>
          </p:nvPr>
        </p:nvSpPr>
        <p:spPr>
          <a:xfrm>
            <a:off x="1295400" y="1825625"/>
            <a:ext cx="5353756" cy="4117975"/>
          </a:xfrm>
        </p:spPr>
        <p:txBody>
          <a:bodyPr>
            <a:noAutofit/>
          </a:bodyPr>
          <a:lstStyle/>
          <a:p>
            <a:r>
              <a:rPr lang="en-US" sz="2400" dirty="0"/>
              <a:t>Naval investigator searched defendant’s phone even though warrant only allowed seizure.</a:t>
            </a:r>
          </a:p>
          <a:p>
            <a:r>
              <a:rPr lang="en-US" sz="2400" dirty="0"/>
              <a:t>Government lost, appealed to the 4</a:t>
            </a:r>
            <a:r>
              <a:rPr lang="en-US" sz="2400" baseline="30000" dirty="0"/>
              <a:t>th</a:t>
            </a:r>
            <a:r>
              <a:rPr lang="en-US" sz="2400" dirty="0"/>
              <a:t> Cir. arguing good-faith exception applies.</a:t>
            </a:r>
          </a:p>
          <a:p>
            <a:r>
              <a:rPr lang="en-US" sz="2400" dirty="0"/>
              <a:t>Good faith requires a defective warrant. This warrant wasn’t defective.</a:t>
            </a:r>
          </a:p>
          <a:p>
            <a:r>
              <a:rPr lang="en-US" sz="2400" dirty="0"/>
              <a:t>“A lack of competence . . . Cannot be converted into good faith.”</a:t>
            </a:r>
          </a:p>
        </p:txBody>
      </p:sp>
      <p:pic>
        <p:nvPicPr>
          <p:cNvPr id="4" name="Picture 3" descr="Win Sticker Vector Art, Icons, and Graphics for Free Download">
            <a:extLst>
              <a:ext uri="{FF2B5EF4-FFF2-40B4-BE49-F238E27FC236}">
                <a16:creationId xmlns:a16="http://schemas.microsoft.com/office/drawing/2014/main" id="{1963A522-93B3-8354-A48E-B7928E4DEFFE}"/>
              </a:ext>
            </a:extLst>
          </p:cNvPr>
          <p:cNvPicPr>
            <a:picLocks noChangeAspect="1"/>
          </p:cNvPicPr>
          <p:nvPr/>
        </p:nvPicPr>
        <p:blipFill>
          <a:blip r:embed="rId3"/>
          <a:stretch>
            <a:fillRect/>
          </a:stretch>
        </p:blipFill>
        <p:spPr>
          <a:xfrm>
            <a:off x="7206370" y="1968599"/>
            <a:ext cx="3927295" cy="2920802"/>
          </a:xfrm>
          <a:prstGeom prst="rect">
            <a:avLst/>
          </a:prstGeom>
          <a:noFill/>
        </p:spPr>
      </p:pic>
    </p:spTree>
    <p:extLst>
      <p:ext uri="{BB962C8B-B14F-4D97-AF65-F5344CB8AC3E}">
        <p14:creationId xmlns:p14="http://schemas.microsoft.com/office/powerpoint/2010/main" val="2544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B5DB-44AD-38E6-43BA-9727CE883469}"/>
              </a:ext>
            </a:extLst>
          </p:cNvPr>
          <p:cNvSpPr>
            <a:spLocks noGrp="1"/>
          </p:cNvSpPr>
          <p:nvPr>
            <p:ph type="title"/>
          </p:nvPr>
        </p:nvSpPr>
        <p:spPr>
          <a:xfrm>
            <a:off x="8229600" y="2514600"/>
            <a:ext cx="3474720" cy="1600200"/>
          </a:xfrm>
        </p:spPr>
        <p:txBody>
          <a:bodyPr anchor="b">
            <a:normAutofit/>
          </a:bodyPr>
          <a:lstStyle/>
          <a:p>
            <a:r>
              <a:rPr lang="en-US" dirty="0"/>
              <a:t>Now for the bad news….</a:t>
            </a:r>
          </a:p>
        </p:txBody>
      </p:sp>
      <p:pic>
        <p:nvPicPr>
          <p:cNvPr id="5" name="Picture 4" descr="a cartoon cat playing a trombone with the words sad trombone above it">
            <a:extLst>
              <a:ext uri="{FF2B5EF4-FFF2-40B4-BE49-F238E27FC236}">
                <a16:creationId xmlns:a16="http://schemas.microsoft.com/office/drawing/2014/main" id="{953D59C0-414D-F697-3AEF-7716FF86F481}"/>
              </a:ext>
            </a:extLst>
          </p:cNvPr>
          <p:cNvPicPr>
            <a:picLocks noChangeAspect="1"/>
          </p:cNvPicPr>
          <p:nvPr/>
        </p:nvPicPr>
        <p:blipFill>
          <a:blip r:embed="rId3"/>
          <a:stretch>
            <a:fillRect/>
          </a:stretch>
        </p:blipFill>
        <p:spPr>
          <a:xfrm>
            <a:off x="51727" y="1325880"/>
            <a:ext cx="6754545" cy="4206240"/>
          </a:xfrm>
          <a:prstGeom prst="rect">
            <a:avLst/>
          </a:prstGeom>
          <a:noFill/>
          <a:effectLst>
            <a:outerShdw blurRad="63500" sx="101000" sy="101000" algn="ctr" rotWithShape="0">
              <a:prstClr val="black">
                <a:alpha val="15000"/>
              </a:prstClr>
            </a:outerShdw>
          </a:effectLst>
        </p:spPr>
      </p:pic>
      <p:sp>
        <p:nvSpPr>
          <p:cNvPr id="10" name="Text Placeholder 3">
            <a:extLst>
              <a:ext uri="{FF2B5EF4-FFF2-40B4-BE49-F238E27FC236}">
                <a16:creationId xmlns:a16="http://schemas.microsoft.com/office/drawing/2014/main" id="{3368188D-20F1-5575-1875-C976D80FAB11}"/>
              </a:ext>
            </a:extLst>
          </p:cNvPr>
          <p:cNvSpPr>
            <a:spLocks noGrp="1"/>
          </p:cNvSpPr>
          <p:nvPr>
            <p:ph type="body" sz="half" idx="2"/>
          </p:nvPr>
        </p:nvSpPr>
        <p:spPr>
          <a:xfrm>
            <a:off x="8229600" y="4343400"/>
            <a:ext cx="3474720" cy="1188720"/>
          </a:xfrm>
        </p:spPr>
        <p:txBody>
          <a:bodyPr/>
          <a:lstStyle/>
          <a:p>
            <a:endParaRPr lang="en-US"/>
          </a:p>
        </p:txBody>
      </p:sp>
    </p:spTree>
    <p:extLst>
      <p:ext uri="{BB962C8B-B14F-4D97-AF65-F5344CB8AC3E}">
        <p14:creationId xmlns:p14="http://schemas.microsoft.com/office/powerpoint/2010/main" val="20883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8897-689B-216A-3A3A-97D54E1F69D7}"/>
              </a:ext>
            </a:extLst>
          </p:cNvPr>
          <p:cNvSpPr>
            <a:spLocks noGrp="1"/>
          </p:cNvSpPr>
          <p:nvPr>
            <p:ph type="title"/>
          </p:nvPr>
        </p:nvSpPr>
        <p:spPr>
          <a:xfrm>
            <a:off x="1295400" y="381000"/>
            <a:ext cx="9601200" cy="1143000"/>
          </a:xfrm>
        </p:spPr>
        <p:txBody>
          <a:bodyPr anchor="b">
            <a:normAutofit/>
          </a:bodyPr>
          <a:lstStyle/>
          <a:p>
            <a:r>
              <a:rPr lang="en-US" i="1" cap="none" dirty="0"/>
              <a:t>United States v. Belmonte Cardozo</a:t>
            </a:r>
            <a:r>
              <a:rPr lang="en-US" cap="none" dirty="0"/>
              <a:t>, 181 F.4th 461 (4</a:t>
            </a:r>
            <a:r>
              <a:rPr lang="en-US" cap="none" baseline="30000" dirty="0"/>
              <a:t>th</a:t>
            </a:r>
            <a:r>
              <a:rPr lang="en-US" cap="none" dirty="0"/>
              <a:t> Cir. Jul. 13, 2026) (Quattlebaum, J.)</a:t>
            </a:r>
            <a:endParaRPr lang="en-US" i="1" cap="none" dirty="0"/>
          </a:p>
        </p:txBody>
      </p:sp>
      <p:sp>
        <p:nvSpPr>
          <p:cNvPr id="3" name="Content Placeholder 2">
            <a:extLst>
              <a:ext uri="{FF2B5EF4-FFF2-40B4-BE49-F238E27FC236}">
                <a16:creationId xmlns:a16="http://schemas.microsoft.com/office/drawing/2014/main" id="{8EDA65C2-E2FF-46AF-0A71-F5FF2070C3F6}"/>
              </a:ext>
            </a:extLst>
          </p:cNvPr>
          <p:cNvSpPr>
            <a:spLocks noGrp="1"/>
          </p:cNvSpPr>
          <p:nvPr>
            <p:ph sz="half" idx="1"/>
          </p:nvPr>
        </p:nvSpPr>
        <p:spPr>
          <a:xfrm>
            <a:off x="1106311" y="1825625"/>
            <a:ext cx="4913489" cy="4394553"/>
          </a:xfrm>
        </p:spPr>
        <p:txBody>
          <a:bodyPr>
            <a:noAutofit/>
          </a:bodyPr>
          <a:lstStyle/>
          <a:p>
            <a:r>
              <a:rPr lang="en-US" sz="2200" dirty="0"/>
              <a:t>Cell-phone border searches</a:t>
            </a:r>
          </a:p>
          <a:p>
            <a:r>
              <a:rPr lang="en-US" sz="2200" dirty="0"/>
              <a:t>Existing rule: </a:t>
            </a:r>
            <a:r>
              <a:rPr lang="en-US" sz="2200" b="1" dirty="0"/>
              <a:t>Forensic</a:t>
            </a:r>
            <a:r>
              <a:rPr lang="en-US" sz="2200" dirty="0"/>
              <a:t> searches are </a:t>
            </a:r>
            <a:r>
              <a:rPr lang="en-US" sz="2200" b="1" dirty="0"/>
              <a:t>nonroutine</a:t>
            </a:r>
            <a:r>
              <a:rPr lang="en-US" sz="2200" dirty="0"/>
              <a:t> and </a:t>
            </a:r>
            <a:r>
              <a:rPr lang="en-US" sz="2200" b="1" dirty="0"/>
              <a:t>require</a:t>
            </a:r>
            <a:r>
              <a:rPr lang="en-US" sz="2200" dirty="0"/>
              <a:t> individualized suspicion.</a:t>
            </a:r>
          </a:p>
          <a:p>
            <a:r>
              <a:rPr lang="en-US" sz="2200" dirty="0"/>
              <a:t>This case: </a:t>
            </a:r>
            <a:r>
              <a:rPr lang="en-US" sz="2200" b="1" dirty="0"/>
              <a:t>Manual</a:t>
            </a:r>
            <a:r>
              <a:rPr lang="en-US" sz="2200" dirty="0"/>
              <a:t> searches are </a:t>
            </a:r>
            <a:r>
              <a:rPr lang="en-US" sz="2200" b="1" dirty="0"/>
              <a:t>routine</a:t>
            </a:r>
            <a:r>
              <a:rPr lang="en-US" sz="2200" dirty="0"/>
              <a:t> and </a:t>
            </a:r>
            <a:r>
              <a:rPr lang="en-US" sz="2200" b="1" dirty="0"/>
              <a:t>don’t require </a:t>
            </a:r>
            <a:r>
              <a:rPr lang="en-US" sz="2200" dirty="0"/>
              <a:t>individualized suspicion.</a:t>
            </a:r>
          </a:p>
          <a:p>
            <a:r>
              <a:rPr lang="en-US" sz="2200" dirty="0"/>
              <a:t>Proviso: if a manual search takes too long, Fourth Amendment may come into play.</a:t>
            </a:r>
          </a:p>
        </p:txBody>
      </p:sp>
      <p:pic>
        <p:nvPicPr>
          <p:cNvPr id="5" name="Picture 4" descr="Smart Phone Icon Vector Art, Icons, and Graphics for Free ...">
            <a:extLst>
              <a:ext uri="{FF2B5EF4-FFF2-40B4-BE49-F238E27FC236}">
                <a16:creationId xmlns:a16="http://schemas.microsoft.com/office/drawing/2014/main" id="{1E5EBE5E-40BC-8E1C-4F38-A839063F17CD}"/>
              </a:ext>
            </a:extLst>
          </p:cNvPr>
          <p:cNvPicPr>
            <a:picLocks noChangeAspect="1"/>
          </p:cNvPicPr>
          <p:nvPr/>
        </p:nvPicPr>
        <p:blipFill>
          <a:blip r:embed="rId3"/>
          <a:stretch>
            <a:fillRect/>
          </a:stretch>
        </p:blipFill>
        <p:spPr>
          <a:xfrm>
            <a:off x="6252818" y="1825625"/>
            <a:ext cx="4563161" cy="4117975"/>
          </a:xfrm>
          <a:prstGeom prst="rect">
            <a:avLst/>
          </a:prstGeom>
          <a:noFill/>
        </p:spPr>
      </p:pic>
    </p:spTree>
    <p:extLst>
      <p:ext uri="{BB962C8B-B14F-4D97-AF65-F5344CB8AC3E}">
        <p14:creationId xmlns:p14="http://schemas.microsoft.com/office/powerpoint/2010/main" val="99050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5FC91-F6B6-C2E3-8437-61CAEEA6DA91}"/>
              </a:ext>
            </a:extLst>
          </p:cNvPr>
          <p:cNvSpPr>
            <a:spLocks noGrp="1"/>
          </p:cNvSpPr>
          <p:nvPr>
            <p:ph type="title"/>
          </p:nvPr>
        </p:nvSpPr>
        <p:spPr>
          <a:xfrm>
            <a:off x="1295400" y="381000"/>
            <a:ext cx="9601200" cy="1143000"/>
          </a:xfrm>
        </p:spPr>
        <p:txBody>
          <a:bodyPr anchor="b">
            <a:normAutofit/>
          </a:bodyPr>
          <a:lstStyle/>
          <a:p>
            <a:r>
              <a:rPr lang="en-US" i="1" cap="none" dirty="0"/>
              <a:t>United States v. Johnson</a:t>
            </a:r>
            <a:r>
              <a:rPr lang="en-US" cap="none" dirty="0"/>
              <a:t>, 148 F.4th 287 (4</a:t>
            </a:r>
            <a:r>
              <a:rPr lang="en-US" cap="none" baseline="30000" dirty="0"/>
              <a:t>th</a:t>
            </a:r>
            <a:r>
              <a:rPr lang="en-US" cap="none" dirty="0"/>
              <a:t> Cir. 2025) (Harris, J.)</a:t>
            </a:r>
            <a:endParaRPr lang="en-US" i="1" cap="none" dirty="0"/>
          </a:p>
        </p:txBody>
      </p:sp>
      <p:pic>
        <p:nvPicPr>
          <p:cNvPr id="4" name="Picture 3" descr="Apartment Rug - Home Doormat - Apartment Finds - Apartment ...">
            <a:extLst>
              <a:ext uri="{FF2B5EF4-FFF2-40B4-BE49-F238E27FC236}">
                <a16:creationId xmlns:a16="http://schemas.microsoft.com/office/drawing/2014/main" id="{7A765DFD-C767-EE67-51D1-AFEA991E80A7}"/>
              </a:ext>
            </a:extLst>
          </p:cNvPr>
          <p:cNvPicPr>
            <a:picLocks noChangeAspect="1"/>
          </p:cNvPicPr>
          <p:nvPr/>
        </p:nvPicPr>
        <p:blipFill>
          <a:blip r:embed="rId3"/>
          <a:srcRect t="2047" r="1" b="5342"/>
          <a:stretch>
            <a:fillRect/>
          </a:stretch>
        </p:blipFill>
        <p:spPr>
          <a:xfrm>
            <a:off x="1295400" y="1825625"/>
            <a:ext cx="4724400" cy="4117975"/>
          </a:xfrm>
          <a:prstGeom prst="rect">
            <a:avLst/>
          </a:prstGeom>
          <a:noFill/>
        </p:spPr>
      </p:pic>
      <p:sp>
        <p:nvSpPr>
          <p:cNvPr id="3" name="Content Placeholder 2">
            <a:extLst>
              <a:ext uri="{FF2B5EF4-FFF2-40B4-BE49-F238E27FC236}">
                <a16:creationId xmlns:a16="http://schemas.microsoft.com/office/drawing/2014/main" id="{BEFA36E3-4AAD-BB51-A8C7-BB711BA104DB}"/>
              </a:ext>
            </a:extLst>
          </p:cNvPr>
          <p:cNvSpPr>
            <a:spLocks noGrp="1"/>
          </p:cNvSpPr>
          <p:nvPr>
            <p:ph sz="half" idx="2"/>
          </p:nvPr>
        </p:nvSpPr>
        <p:spPr>
          <a:xfrm>
            <a:off x="6274673" y="1275644"/>
            <a:ext cx="5092263" cy="5201356"/>
          </a:xfrm>
        </p:spPr>
        <p:txBody>
          <a:bodyPr>
            <a:normAutofit/>
          </a:bodyPr>
          <a:lstStyle/>
          <a:p>
            <a:r>
              <a:rPr lang="en-US" sz="2400" dirty="0"/>
              <a:t>K-9 sniff next to defendant’s door in apartment hallway wasn’t a search.</a:t>
            </a:r>
          </a:p>
          <a:p>
            <a:r>
              <a:rPr lang="en-US" sz="2400" dirty="0"/>
              <a:t>No reasonable expectation of privacy because the dog could only detect contraband.</a:t>
            </a:r>
          </a:p>
          <a:p>
            <a:r>
              <a:rPr lang="en-US" sz="2400" dirty="0"/>
              <a:t>Johnson had </a:t>
            </a:r>
            <a:r>
              <a:rPr lang="en-US" sz="2400" b="1" dirty="0"/>
              <a:t>no curtilage </a:t>
            </a:r>
            <a:r>
              <a:rPr lang="en-US" sz="2400" dirty="0"/>
              <a:t>outside his apartment door because that area was part of a common hallway.</a:t>
            </a:r>
          </a:p>
          <a:p>
            <a:r>
              <a:rPr lang="en-US" sz="2400" dirty="0"/>
              <a:t>Deciding what is curtilage requires a fact-based analysis. Some apartments have curtilage.</a:t>
            </a:r>
          </a:p>
        </p:txBody>
      </p:sp>
    </p:spTree>
    <p:extLst>
      <p:ext uri="{BB962C8B-B14F-4D97-AF65-F5344CB8AC3E}">
        <p14:creationId xmlns:p14="http://schemas.microsoft.com/office/powerpoint/2010/main" val="251324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FE24-E9A2-9DAE-0B3E-306A94A66969}"/>
              </a:ext>
            </a:extLst>
          </p:cNvPr>
          <p:cNvSpPr>
            <a:spLocks noGrp="1"/>
          </p:cNvSpPr>
          <p:nvPr>
            <p:ph type="title"/>
          </p:nvPr>
        </p:nvSpPr>
        <p:spPr>
          <a:xfrm>
            <a:off x="1295400" y="381000"/>
            <a:ext cx="9601200" cy="1143000"/>
          </a:xfrm>
        </p:spPr>
        <p:txBody>
          <a:bodyPr anchor="b">
            <a:normAutofit/>
          </a:bodyPr>
          <a:lstStyle/>
          <a:p>
            <a:r>
              <a:rPr lang="en-US" i="1" cap="none" dirty="0"/>
              <a:t>United States v. Lowers</a:t>
            </a:r>
            <a:r>
              <a:rPr lang="en-US" cap="none" dirty="0"/>
              <a:t>, 170 F.4th 134 (4</a:t>
            </a:r>
            <a:r>
              <a:rPr lang="en-US" cap="none" baseline="30000" dirty="0"/>
              <a:t>th</a:t>
            </a:r>
            <a:r>
              <a:rPr lang="en-US" cap="none" dirty="0"/>
              <a:t> Cir. 2025) (Thacker, J.)	</a:t>
            </a:r>
            <a:endParaRPr lang="en-US" i="1" cap="none" dirty="0"/>
          </a:p>
        </p:txBody>
      </p:sp>
      <p:sp>
        <p:nvSpPr>
          <p:cNvPr id="3" name="Content Placeholder 2">
            <a:extLst>
              <a:ext uri="{FF2B5EF4-FFF2-40B4-BE49-F238E27FC236}">
                <a16:creationId xmlns:a16="http://schemas.microsoft.com/office/drawing/2014/main" id="{97717D83-1CAB-27D9-B028-B03D06CC3BA0}"/>
              </a:ext>
            </a:extLst>
          </p:cNvPr>
          <p:cNvSpPr>
            <a:spLocks noGrp="1"/>
          </p:cNvSpPr>
          <p:nvPr>
            <p:ph sz="half" idx="1"/>
          </p:nvPr>
        </p:nvSpPr>
        <p:spPr>
          <a:xfrm>
            <a:off x="1295399" y="1643063"/>
            <a:ext cx="7112796" cy="4300537"/>
          </a:xfrm>
        </p:spPr>
        <p:txBody>
          <a:bodyPr>
            <a:noAutofit/>
          </a:bodyPr>
          <a:lstStyle/>
          <a:p>
            <a:r>
              <a:rPr lang="en-US" sz="2200" dirty="0"/>
              <a:t>Defendant had reasonable expectation of privacy in files stored in Google Drive:</a:t>
            </a:r>
          </a:p>
          <a:p>
            <a:pPr lvl="1"/>
            <a:r>
              <a:rPr lang="en-US" sz="2200" dirty="0"/>
              <a:t>Google drive is like a filing cabinet.</a:t>
            </a:r>
          </a:p>
          <a:p>
            <a:pPr lvl="1"/>
            <a:r>
              <a:rPr lang="en-US" sz="2200" dirty="0"/>
              <a:t>Digital files are like sealed manila envelopes—a container.</a:t>
            </a:r>
          </a:p>
          <a:p>
            <a:r>
              <a:rPr lang="en-US" sz="2200" dirty="0"/>
              <a:t>Container searches require a warrant, and so did this one.</a:t>
            </a:r>
          </a:p>
          <a:p>
            <a:r>
              <a:rPr lang="en-US" sz="2200" b="1" dirty="0"/>
              <a:t>Hash-matching </a:t>
            </a:r>
            <a:r>
              <a:rPr lang="en-US" sz="2200" dirty="0"/>
              <a:t>digital files doesn’t support </a:t>
            </a:r>
            <a:r>
              <a:rPr lang="en-US" sz="2200" b="1" dirty="0"/>
              <a:t>private search doctrine. </a:t>
            </a:r>
            <a:r>
              <a:rPr lang="en-US" sz="2200" dirty="0"/>
              <a:t>A visual inspection is required.</a:t>
            </a:r>
          </a:p>
          <a:p>
            <a:r>
              <a:rPr lang="en-US" sz="2200" dirty="0"/>
              <a:t>Lowers loses because of attenuation exception to the exclusionary rule.</a:t>
            </a:r>
          </a:p>
        </p:txBody>
      </p:sp>
      <p:pic>
        <p:nvPicPr>
          <p:cNvPr id="6" name="Picture 5">
            <a:extLst>
              <a:ext uri="{FF2B5EF4-FFF2-40B4-BE49-F238E27FC236}">
                <a16:creationId xmlns:a16="http://schemas.microsoft.com/office/drawing/2014/main" id="{54D69D63-6C24-69BA-ED91-6DCBAA5A6477}"/>
              </a:ext>
            </a:extLst>
          </p:cNvPr>
          <p:cNvPicPr>
            <a:picLocks noChangeAspect="1"/>
          </p:cNvPicPr>
          <p:nvPr/>
        </p:nvPicPr>
        <p:blipFill>
          <a:blip r:embed="rId3"/>
          <a:stretch>
            <a:fillRect/>
          </a:stretch>
        </p:blipFill>
        <p:spPr>
          <a:xfrm>
            <a:off x="8408195" y="1734343"/>
            <a:ext cx="2696621" cy="4117975"/>
          </a:xfrm>
          <a:prstGeom prst="rect">
            <a:avLst/>
          </a:prstGeom>
          <a:noFill/>
        </p:spPr>
      </p:pic>
    </p:spTree>
    <p:extLst>
      <p:ext uri="{BB962C8B-B14F-4D97-AF65-F5344CB8AC3E}">
        <p14:creationId xmlns:p14="http://schemas.microsoft.com/office/powerpoint/2010/main" val="4188508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D6656-CF5C-1DF5-081D-96559FE65D06}"/>
              </a:ext>
            </a:extLst>
          </p:cNvPr>
          <p:cNvSpPr>
            <a:spLocks noGrp="1"/>
          </p:cNvSpPr>
          <p:nvPr>
            <p:ph type="title"/>
          </p:nvPr>
        </p:nvSpPr>
        <p:spPr>
          <a:xfrm>
            <a:off x="1295400" y="381000"/>
            <a:ext cx="9601200" cy="666750"/>
          </a:xfrm>
        </p:spPr>
        <p:txBody>
          <a:bodyPr>
            <a:normAutofit/>
          </a:bodyPr>
          <a:lstStyle/>
          <a:p>
            <a:pPr algn="ctr"/>
            <a:r>
              <a:rPr kumimoji="0" lang="en-US" sz="3200" b="1" i="0" u="none" strike="noStrike" kern="1200" cap="none" spc="0" normalizeH="0" baseline="0" noProof="0" dirty="0">
                <a:ln>
                  <a:noFill/>
                </a:ln>
                <a:solidFill>
                  <a:srgbClr val="A85229"/>
                </a:solidFill>
                <a:effectLst>
                  <a:outerShdw blurRad="38100" dist="25400" dir="18900000" algn="bl" rotWithShape="0">
                    <a:prstClr val="white">
                      <a:alpha val="80000"/>
                    </a:prstClr>
                  </a:outerShdw>
                </a:effectLst>
                <a:uLnTx/>
                <a:uFillTx/>
                <a:latin typeface="Calisto MT" panose="02040603050505030304" pitchFamily="18" charset="0"/>
                <a:ea typeface="+mj-ea"/>
                <a:cs typeface="+mj-cs"/>
              </a:rPr>
              <a:t>Sentencing, Supervision, and Other Issues</a:t>
            </a:r>
            <a:endParaRPr lang="en-US" dirty="0"/>
          </a:p>
        </p:txBody>
      </p:sp>
      <p:pic>
        <p:nvPicPr>
          <p:cNvPr id="5" name="Picture 4">
            <a:extLst>
              <a:ext uri="{FF2B5EF4-FFF2-40B4-BE49-F238E27FC236}">
                <a16:creationId xmlns:a16="http://schemas.microsoft.com/office/drawing/2014/main" id="{6F77E5D1-8313-0B5F-231F-0255C6A82269}"/>
              </a:ext>
            </a:extLst>
          </p:cNvPr>
          <p:cNvPicPr>
            <a:picLocks noChangeAspect="1"/>
          </p:cNvPicPr>
          <p:nvPr/>
        </p:nvPicPr>
        <p:blipFill>
          <a:blip r:embed="rId3"/>
          <a:stretch>
            <a:fillRect/>
          </a:stretch>
        </p:blipFill>
        <p:spPr>
          <a:xfrm>
            <a:off x="3345447" y="1359101"/>
            <a:ext cx="4758975" cy="4454401"/>
          </a:xfrm>
          <a:prstGeom prst="rect">
            <a:avLst/>
          </a:prstGeom>
        </p:spPr>
      </p:pic>
    </p:spTree>
    <p:extLst>
      <p:ext uri="{BB962C8B-B14F-4D97-AF65-F5344CB8AC3E}">
        <p14:creationId xmlns:p14="http://schemas.microsoft.com/office/powerpoint/2010/main" val="384692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47E17-60E1-1772-4C2A-C78A54050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80CC3-7FD0-6A13-226E-428AC6B16ADF}"/>
              </a:ext>
            </a:extLst>
          </p:cNvPr>
          <p:cNvSpPr>
            <a:spLocks noGrp="1"/>
          </p:cNvSpPr>
          <p:nvPr>
            <p:ph type="title"/>
          </p:nvPr>
        </p:nvSpPr>
        <p:spPr>
          <a:xfrm>
            <a:off x="1174102" y="250371"/>
            <a:ext cx="9601200" cy="617376"/>
          </a:xfrm>
        </p:spPr>
        <p:txBody>
          <a:bodyPr>
            <a:normAutofit/>
          </a:bodyPr>
          <a:lstStyle/>
          <a:p>
            <a:r>
              <a:rPr lang="en-US" cap="none" dirty="0">
                <a:latin typeface="Calisto MT" panose="02040603050505030304" pitchFamily="18" charset="0"/>
              </a:rPr>
              <a:t>Rico v. United States (SCOTUS March 25, 2026)   </a:t>
            </a:r>
          </a:p>
        </p:txBody>
      </p:sp>
      <p:sp>
        <p:nvSpPr>
          <p:cNvPr id="6" name="TextBox 5">
            <a:extLst>
              <a:ext uri="{FF2B5EF4-FFF2-40B4-BE49-F238E27FC236}">
                <a16:creationId xmlns:a16="http://schemas.microsoft.com/office/drawing/2014/main" id="{2B495D21-1547-BBA4-BAB4-E5232CCEA8AF}"/>
              </a:ext>
            </a:extLst>
          </p:cNvPr>
          <p:cNvSpPr txBox="1"/>
          <p:nvPr/>
        </p:nvSpPr>
        <p:spPr>
          <a:xfrm>
            <a:off x="289002" y="1253398"/>
            <a:ext cx="8148754" cy="4847481"/>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listo MT" panose="02040603050505030304" pitchFamily="18" charset="0"/>
              </a:rPr>
              <a:t>Holding: Absconding does not </a:t>
            </a:r>
            <a:r>
              <a:rPr lang="en-US" sz="2400" u="sng" dirty="0">
                <a:latin typeface="Calisto MT" panose="02040603050505030304" pitchFamily="18" charset="0"/>
              </a:rPr>
              <a:t>extend</a:t>
            </a:r>
            <a:r>
              <a:rPr lang="en-US" sz="2400" dirty="0">
                <a:latin typeface="Calisto MT" panose="02040603050505030304" pitchFamily="18" charset="0"/>
              </a:rPr>
              <a:t> or </a:t>
            </a:r>
            <a:r>
              <a:rPr lang="en-US" sz="2400" u="sng" dirty="0">
                <a:latin typeface="Calisto MT" panose="02040603050505030304" pitchFamily="18" charset="0"/>
              </a:rPr>
              <a:t>toll</a:t>
            </a:r>
            <a:r>
              <a:rPr lang="en-US" sz="2400" dirty="0">
                <a:latin typeface="Calisto MT" panose="02040603050505030304" pitchFamily="18" charset="0"/>
              </a:rPr>
              <a:t> the term of supervised release. </a:t>
            </a:r>
          </a:p>
          <a:p>
            <a:pPr marL="285750" indent="-285750">
              <a:buFont typeface="Arial" panose="020B0604020202020204" pitchFamily="34" charset="0"/>
              <a:buChar char="•"/>
            </a:pPr>
            <a:endParaRPr lang="en-US" sz="2400" dirty="0">
              <a:latin typeface="Calisto MT" panose="02040603050505030304" pitchFamily="18" charset="0"/>
            </a:endParaRPr>
          </a:p>
          <a:p>
            <a:pPr marL="742950" lvl="1" indent="-285750">
              <a:buFont typeface="Arial" panose="020B0604020202020204" pitchFamily="34" charset="0"/>
              <a:buChar char="•"/>
            </a:pPr>
            <a:r>
              <a:rPr lang="en-US" sz="2400" dirty="0">
                <a:latin typeface="Calisto MT" panose="02040603050505030304" pitchFamily="18" charset="0"/>
              </a:rPr>
              <a:t>Overruling </a:t>
            </a:r>
            <a:r>
              <a:rPr lang="en-US" sz="2400" i="1" dirty="0">
                <a:latin typeface="Calisto MT" panose="02040603050505030304" pitchFamily="18" charset="0"/>
              </a:rPr>
              <a:t>US v. Buchanan</a:t>
            </a:r>
            <a:r>
              <a:rPr lang="en-US" sz="2400" dirty="0">
                <a:latin typeface="Calisto MT" panose="02040603050505030304" pitchFamily="18" charset="0"/>
              </a:rPr>
              <a:t>, 638 F.3d 448</a:t>
            </a:r>
            <a:r>
              <a:rPr lang="en-US" sz="2400" i="1" dirty="0">
                <a:latin typeface="Calisto MT" panose="02040603050505030304" pitchFamily="18" charset="0"/>
              </a:rPr>
              <a:t> </a:t>
            </a:r>
            <a:r>
              <a:rPr lang="en-US" sz="2400" dirty="0">
                <a:latin typeface="Calisto MT" panose="02040603050505030304" pitchFamily="18" charset="0"/>
              </a:rPr>
              <a:t>(CA4 2011), which applied the fugitive tolling doctrine</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Textualism for the Win:  Statute has other provisions to toll or extend an SR term, but none of those address absconding.</a:t>
            </a: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pic>
        <p:nvPicPr>
          <p:cNvPr id="1026" name="Picture 2" descr="Amazon.com: The Fugitive : Harrison Ford, Tommy Lee Jones, Sela Ward, Julianne Moore, Joe Pantoliano, Andreas Katsulas, Jeroen Krabb, Daniel Roebuck, L. Scott Caldwell, Tom Wood, Ron Dean, Joseph F. Kosala, Andrew">
            <a:extLst>
              <a:ext uri="{FF2B5EF4-FFF2-40B4-BE49-F238E27FC236}">
                <a16:creationId xmlns:a16="http://schemas.microsoft.com/office/drawing/2014/main" id="{F51F816D-BE86-5A2D-4659-437BE3BD00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1886" y="1128829"/>
            <a:ext cx="3648075"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79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B9F31-60ED-1E6B-D9F4-71414125C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CBDA1-1CA9-BBD7-2579-02A2CEE0FB4A}"/>
              </a:ext>
            </a:extLst>
          </p:cNvPr>
          <p:cNvSpPr>
            <a:spLocks noGrp="1"/>
          </p:cNvSpPr>
          <p:nvPr>
            <p:ph type="title"/>
          </p:nvPr>
        </p:nvSpPr>
        <p:spPr>
          <a:xfrm>
            <a:off x="617034" y="235502"/>
            <a:ext cx="10119974" cy="617376"/>
          </a:xfrm>
        </p:spPr>
        <p:txBody>
          <a:bodyPr>
            <a:normAutofit/>
          </a:bodyPr>
          <a:lstStyle/>
          <a:p>
            <a:pPr algn="ctr"/>
            <a:r>
              <a:rPr lang="en-US" cap="none" dirty="0">
                <a:latin typeface="Calisto MT" panose="02040603050505030304" pitchFamily="18" charset="0"/>
              </a:rPr>
              <a:t>TRIVIA CHALLENGE #3!</a:t>
            </a:r>
          </a:p>
        </p:txBody>
      </p:sp>
      <p:sp>
        <p:nvSpPr>
          <p:cNvPr id="6" name="TextBox 5">
            <a:extLst>
              <a:ext uri="{FF2B5EF4-FFF2-40B4-BE49-F238E27FC236}">
                <a16:creationId xmlns:a16="http://schemas.microsoft.com/office/drawing/2014/main" id="{4FA8A42A-D734-F1A5-2AED-7A2C9BDEAD06}"/>
              </a:ext>
            </a:extLst>
          </p:cNvPr>
          <p:cNvSpPr txBox="1"/>
          <p:nvPr/>
        </p:nvSpPr>
        <p:spPr>
          <a:xfrm>
            <a:off x="272940" y="852878"/>
            <a:ext cx="6585060" cy="5724644"/>
          </a:xfrm>
          <a:prstGeom prst="rect">
            <a:avLst/>
          </a:prstGeom>
          <a:noFill/>
        </p:spPr>
        <p:txBody>
          <a:bodyPr wrap="square" rtlCol="0">
            <a:spAutoFit/>
          </a:bodyPr>
          <a:lstStyle/>
          <a:p>
            <a:r>
              <a:rPr lang="en-US" sz="2400" dirty="0">
                <a:latin typeface="Calisto MT" panose="02040603050505030304" pitchFamily="18" charset="0"/>
              </a:rPr>
              <a:t>The Supreme Court’s odd couple—Justices Alito and Kagan—filed a joint separate concurrence in </a:t>
            </a:r>
            <a:r>
              <a:rPr lang="en-US" sz="2400" i="1" dirty="0">
                <a:latin typeface="Calisto MT" panose="02040603050505030304" pitchFamily="18" charset="0"/>
              </a:rPr>
              <a:t>Hemani</a:t>
            </a:r>
            <a:r>
              <a:rPr lang="en-US" sz="2400" dirty="0">
                <a:latin typeface="Calisto MT" panose="02040603050505030304" pitchFamily="18" charset="0"/>
              </a:rPr>
              <a:t>. One commentator (h/t Advisory Opinions) has compared that opinion to which famous duo: </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r>
              <a:rPr lang="en-US" sz="2400" dirty="0">
                <a:latin typeface="Calisto MT" panose="02040603050505030304" pitchFamily="18" charset="0"/>
              </a:rPr>
              <a:t>	A.  Turner &amp; Hooch	</a:t>
            </a:r>
          </a:p>
          <a:p>
            <a:r>
              <a:rPr lang="en-US" sz="2400" dirty="0">
                <a:latin typeface="Calisto MT" panose="02040603050505030304" pitchFamily="18" charset="0"/>
              </a:rPr>
              <a:t>	B.   Bonnie &amp; Clyde	</a:t>
            </a:r>
            <a:endParaRPr lang="en-US" sz="2400" b="1" dirty="0">
              <a:latin typeface="Calisto MT" panose="02040603050505030304" pitchFamily="18" charset="0"/>
            </a:endParaRPr>
          </a:p>
          <a:p>
            <a:r>
              <a:rPr lang="en-US" sz="2400" dirty="0">
                <a:latin typeface="Calisto MT" panose="02040603050505030304" pitchFamily="18" charset="0"/>
              </a:rPr>
              <a:t>	C.  Kermit &amp; Miss Piggy</a:t>
            </a:r>
          </a:p>
          <a:p>
            <a:r>
              <a:rPr lang="en-US" sz="2400" dirty="0">
                <a:latin typeface="Calisto MT" panose="02040603050505030304" pitchFamily="18" charset="0"/>
              </a:rPr>
              <a:t>	D.  Cheech &amp; Chong</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pic>
        <p:nvPicPr>
          <p:cNvPr id="3" name="Picture 2" descr="Miss - Though we remain just friends, I love sharing this ...">
            <a:extLst>
              <a:ext uri="{FF2B5EF4-FFF2-40B4-BE49-F238E27FC236}">
                <a16:creationId xmlns:a16="http://schemas.microsoft.com/office/drawing/2014/main" id="{649F32DA-D47D-701D-81E5-E42BEBBE6FD6}"/>
              </a:ext>
            </a:extLst>
          </p:cNvPr>
          <p:cNvPicPr>
            <a:picLocks noChangeAspect="1"/>
          </p:cNvPicPr>
          <p:nvPr/>
        </p:nvPicPr>
        <p:blipFill>
          <a:blip r:embed="rId3"/>
          <a:stretch>
            <a:fillRect/>
          </a:stretch>
        </p:blipFill>
        <p:spPr>
          <a:xfrm>
            <a:off x="6858000" y="1470254"/>
            <a:ext cx="4768166" cy="3964543"/>
          </a:xfrm>
          <a:prstGeom prst="rect">
            <a:avLst/>
          </a:prstGeom>
        </p:spPr>
      </p:pic>
    </p:spTree>
    <p:extLst>
      <p:ext uri="{BB962C8B-B14F-4D97-AF65-F5344CB8AC3E}">
        <p14:creationId xmlns:p14="http://schemas.microsoft.com/office/powerpoint/2010/main" val="413125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B7E9B-93AB-C4EB-41FF-25FF18E7D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42DFB0-85B7-BE0F-6982-9A86B76CFC19}"/>
              </a:ext>
            </a:extLst>
          </p:cNvPr>
          <p:cNvSpPr>
            <a:spLocks noGrp="1"/>
          </p:cNvSpPr>
          <p:nvPr>
            <p:ph type="title"/>
          </p:nvPr>
        </p:nvSpPr>
        <p:spPr>
          <a:xfrm>
            <a:off x="1174102" y="250371"/>
            <a:ext cx="9601200" cy="617376"/>
          </a:xfrm>
        </p:spPr>
        <p:txBody>
          <a:bodyPr>
            <a:normAutofit/>
          </a:bodyPr>
          <a:lstStyle/>
          <a:p>
            <a:pPr algn="ctr"/>
            <a:r>
              <a:rPr lang="en-US" cap="none" dirty="0">
                <a:latin typeface="Calisto MT" panose="02040603050505030304" pitchFamily="18" charset="0"/>
              </a:rPr>
              <a:t>Fourth Circuit SRV Decisions</a:t>
            </a:r>
          </a:p>
        </p:txBody>
      </p:sp>
      <p:sp>
        <p:nvSpPr>
          <p:cNvPr id="6" name="TextBox 5">
            <a:extLst>
              <a:ext uri="{FF2B5EF4-FFF2-40B4-BE49-F238E27FC236}">
                <a16:creationId xmlns:a16="http://schemas.microsoft.com/office/drawing/2014/main" id="{1AC8F67C-E335-DF66-315B-10A3C2F7FB60}"/>
              </a:ext>
            </a:extLst>
          </p:cNvPr>
          <p:cNvSpPr txBox="1"/>
          <p:nvPr/>
        </p:nvSpPr>
        <p:spPr>
          <a:xfrm>
            <a:off x="674003" y="1460231"/>
            <a:ext cx="6686873" cy="5678478"/>
          </a:xfrm>
          <a:prstGeom prst="rect">
            <a:avLst/>
          </a:prstGeom>
          <a:noFill/>
        </p:spPr>
        <p:txBody>
          <a:bodyPr wrap="square" rtlCol="0">
            <a:spAutoFit/>
          </a:bodyPr>
          <a:lstStyle/>
          <a:p>
            <a:pPr marL="285750" indent="-285750">
              <a:buFont typeface="Arial" panose="020B0604020202020204" pitchFamily="34" charset="0"/>
              <a:buChar char="•"/>
            </a:pPr>
            <a:r>
              <a:rPr lang="en-US" i="1" dirty="0">
                <a:latin typeface="Calisto MT" panose="02040603050505030304" pitchFamily="18" charset="0"/>
              </a:rPr>
              <a:t>United States v. McLaurin</a:t>
            </a:r>
            <a:r>
              <a:rPr lang="en-US" dirty="0">
                <a:latin typeface="Calisto MT" panose="02040603050505030304" pitchFamily="18" charset="0"/>
              </a:rPr>
              <a:t>, 168 F.4th 693 (CA4 2026)</a:t>
            </a:r>
          </a:p>
          <a:p>
            <a:pPr marL="285750" indent="-285750">
              <a:buFont typeface="Arial" panose="020B0604020202020204" pitchFamily="34" charset="0"/>
              <a:buChar char="•"/>
            </a:pPr>
            <a:endParaRPr lang="en-US" dirty="0">
              <a:latin typeface="Calisto MT" panose="02040603050505030304" pitchFamily="18" charset="0"/>
            </a:endParaRPr>
          </a:p>
          <a:p>
            <a:pPr marL="285750" indent="-285750">
              <a:buFont typeface="Arial" panose="020B0604020202020204" pitchFamily="34" charset="0"/>
              <a:buChar char="•"/>
            </a:pPr>
            <a:endParaRPr lang="en-US" dirty="0">
              <a:latin typeface="Calisto MT" panose="02040603050505030304" pitchFamily="18" charset="0"/>
            </a:endParaRPr>
          </a:p>
          <a:p>
            <a:pPr marL="742950" lvl="1" indent="-285750">
              <a:buFont typeface="Arial" panose="020B0604020202020204" pitchFamily="34" charset="0"/>
              <a:buChar char="•"/>
            </a:pPr>
            <a:r>
              <a:rPr lang="en-US" dirty="0">
                <a:latin typeface="Calisto MT" panose="02040603050505030304" pitchFamily="18" charset="0"/>
              </a:rPr>
              <a:t>Holding:  If a discretionary SR condition is included in the judgment—but was not orally announced—that condition is a “nullity” and cannot be used as the basis for a future violation. </a:t>
            </a:r>
          </a:p>
          <a:p>
            <a:pPr marL="742950" lvl="1" indent="-285750">
              <a:buFont typeface="Arial" panose="020B0604020202020204" pitchFamily="34" charset="0"/>
              <a:buChar char="•"/>
            </a:pPr>
            <a:endParaRPr lang="en-US" dirty="0">
              <a:latin typeface="Calisto MT" panose="02040603050505030304" pitchFamily="18" charset="0"/>
            </a:endParaRPr>
          </a:p>
          <a:p>
            <a:pPr marL="285750" indent="-285750">
              <a:buFont typeface="Arial" panose="020B0604020202020204" pitchFamily="34" charset="0"/>
              <a:buChar char="•"/>
            </a:pPr>
            <a:endParaRPr lang="en-US" dirty="0">
              <a:latin typeface="Calisto MT" panose="02040603050505030304" pitchFamily="18" charset="0"/>
            </a:endParaRPr>
          </a:p>
          <a:p>
            <a:pPr marL="285750" indent="-285750">
              <a:buFont typeface="Arial" panose="020B0604020202020204" pitchFamily="34" charset="0"/>
              <a:buChar char="•"/>
            </a:pPr>
            <a:endParaRPr lang="en-US" dirty="0">
              <a:latin typeface="Calisto MT" panose="02040603050505030304" pitchFamily="18" charset="0"/>
            </a:endParaRPr>
          </a:p>
          <a:p>
            <a:pPr marL="285750" indent="-285750">
              <a:buFont typeface="Arial" panose="020B0604020202020204" pitchFamily="34" charset="0"/>
              <a:buChar char="•"/>
            </a:pPr>
            <a:r>
              <a:rPr lang="en-US" i="1" dirty="0">
                <a:latin typeface="Calisto MT" panose="02040603050505030304" pitchFamily="18" charset="0"/>
              </a:rPr>
              <a:t>United States v. Jones</a:t>
            </a:r>
            <a:r>
              <a:rPr lang="en-US" dirty="0">
                <a:latin typeface="Calisto MT" panose="02040603050505030304" pitchFamily="18" charset="0"/>
              </a:rPr>
              <a:t>, 173 F.4th 87 (CA4 2026)</a:t>
            </a:r>
          </a:p>
          <a:p>
            <a:pPr marL="285750" indent="-285750">
              <a:buFont typeface="Arial" panose="020B0604020202020204" pitchFamily="34" charset="0"/>
              <a:buChar char="•"/>
            </a:pPr>
            <a:endParaRPr lang="en-US" dirty="0">
              <a:latin typeface="Calisto MT" panose="02040603050505030304" pitchFamily="18" charset="0"/>
            </a:endParaRPr>
          </a:p>
          <a:p>
            <a:pPr marL="742950" lvl="1" indent="-285750">
              <a:buFont typeface="Arial" panose="020B0604020202020204" pitchFamily="34" charset="0"/>
              <a:buChar char="•"/>
            </a:pPr>
            <a:r>
              <a:rPr lang="en-US" dirty="0">
                <a:latin typeface="Calisto MT" panose="02040603050505030304" pitchFamily="18" charset="0"/>
              </a:rPr>
              <a:t>Holding: Violation of a drug-testing condition via a positive drug test is a Grade C – not a Grade B – violation. </a:t>
            </a:r>
          </a:p>
          <a:p>
            <a:pPr marL="285750" indent="-285750">
              <a:buFont typeface="Arial" panose="020B0604020202020204" pitchFamily="34" charset="0"/>
              <a:buChar char="•"/>
            </a:pPr>
            <a:endParaRPr lang="en-US" dirty="0">
              <a:latin typeface="Calisto MT" panose="02040603050505030304" pitchFamily="18" charset="0"/>
            </a:endParaRPr>
          </a:p>
          <a:p>
            <a:pPr marL="742950" lvl="1" indent="-285750">
              <a:buFont typeface="Arial" panose="020B0604020202020204" pitchFamily="34" charset="0"/>
              <a:buChar char="•"/>
            </a:pPr>
            <a:endParaRPr lang="en-US" dirty="0">
              <a:latin typeface="Calisto MT" panose="02040603050505030304" pitchFamily="18" charset="0"/>
            </a:endParaRP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pic>
        <p:nvPicPr>
          <p:cNvPr id="2050" name="Picture 2" descr="Understanding Federal Probation and Supervised Release Conditions | by Todd A. Spodek | spodeklawgroup | Medium">
            <a:extLst>
              <a:ext uri="{FF2B5EF4-FFF2-40B4-BE49-F238E27FC236}">
                <a16:creationId xmlns:a16="http://schemas.microsoft.com/office/drawing/2014/main" id="{C8F7FCA7-3C05-72D2-EA0C-3A6C926EF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557" y="1387099"/>
            <a:ext cx="4147949" cy="3846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76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D2717-B6DA-F4F7-A6F7-133942550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B7A06-DBE0-C906-C334-61DCA0410C8D}"/>
              </a:ext>
            </a:extLst>
          </p:cNvPr>
          <p:cNvSpPr>
            <a:spLocks noGrp="1"/>
          </p:cNvSpPr>
          <p:nvPr>
            <p:ph type="title"/>
          </p:nvPr>
        </p:nvSpPr>
        <p:spPr>
          <a:xfrm>
            <a:off x="1174102" y="250371"/>
            <a:ext cx="9601200" cy="617376"/>
          </a:xfrm>
        </p:spPr>
        <p:txBody>
          <a:bodyPr/>
          <a:lstStyle/>
          <a:p>
            <a:pPr algn="ctr"/>
            <a:r>
              <a:rPr lang="en-US" cap="none" dirty="0">
                <a:latin typeface="Calisto MT" panose="02040603050505030304" pitchFamily="18" charset="0"/>
              </a:rPr>
              <a:t>Sentencing: Commentary Challenges</a:t>
            </a:r>
          </a:p>
        </p:txBody>
      </p:sp>
      <p:sp>
        <p:nvSpPr>
          <p:cNvPr id="6" name="TextBox 5">
            <a:extLst>
              <a:ext uri="{FF2B5EF4-FFF2-40B4-BE49-F238E27FC236}">
                <a16:creationId xmlns:a16="http://schemas.microsoft.com/office/drawing/2014/main" id="{943A1BE1-AD33-E8EC-62F0-39DE336F5E62}"/>
              </a:ext>
            </a:extLst>
          </p:cNvPr>
          <p:cNvSpPr txBox="1"/>
          <p:nvPr/>
        </p:nvSpPr>
        <p:spPr>
          <a:xfrm>
            <a:off x="512109" y="1351742"/>
            <a:ext cx="10413741" cy="5709255"/>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sto MT" panose="02040603050505030304" pitchFamily="18" charset="0"/>
              </a:rPr>
              <a:t>Refresher:  When the commentary is worse for the a than the text, defendants have argued – sometimes with success – that the courts must follow the text rather than the commentary. </a:t>
            </a:r>
          </a:p>
          <a:p>
            <a:pPr marL="285750" indent="-285750">
              <a:buFont typeface="Arial" panose="020B0604020202020204" pitchFamily="34" charset="0"/>
              <a:buChar char="•"/>
            </a:pPr>
            <a:endParaRPr lang="en-US" sz="2000" dirty="0">
              <a:latin typeface="Calisto MT" panose="02040603050505030304" pitchFamily="18" charset="0"/>
            </a:endParaRPr>
          </a:p>
          <a:p>
            <a:pPr marL="1200150" lvl="2" indent="-285750">
              <a:buFont typeface="Arial" panose="020B0604020202020204" pitchFamily="34" charset="0"/>
              <a:buChar char="•"/>
            </a:pPr>
            <a:r>
              <a:rPr lang="en-US" sz="2000" dirty="0">
                <a:latin typeface="Calisto MT" panose="02040603050505030304" pitchFamily="18" charset="0"/>
              </a:rPr>
              <a:t>Most prominent example: “attempt” offenses under career-offender guideline in commentary until 2023 (Amendment 822)</a:t>
            </a: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r>
              <a:rPr lang="en-US" sz="2000" i="1" dirty="0">
                <a:latin typeface="Calisto MT" panose="02040603050505030304" pitchFamily="18" charset="0"/>
              </a:rPr>
              <a:t>United States v. Hodges</a:t>
            </a:r>
            <a:r>
              <a:rPr lang="en-US" sz="2000" dirty="0">
                <a:latin typeface="Calisto MT" panose="02040603050505030304" pitchFamily="18" charset="0"/>
              </a:rPr>
              <a:t>, 171 F.4th 291 (CA4 2026)</a:t>
            </a:r>
          </a:p>
          <a:p>
            <a:pPr marL="285750" indent="-285750">
              <a:buFont typeface="Arial" panose="020B0604020202020204" pitchFamily="34" charset="0"/>
              <a:buChar char="•"/>
            </a:pPr>
            <a:endParaRPr lang="en-US" sz="2000" dirty="0">
              <a:latin typeface="Calisto MT" panose="02040603050505030304" pitchFamily="18" charset="0"/>
            </a:endParaRPr>
          </a:p>
          <a:p>
            <a:pPr marL="742950" lvl="1" indent="-285750">
              <a:buFont typeface="Arial" panose="020B0604020202020204" pitchFamily="34" charset="0"/>
              <a:buChar char="•"/>
            </a:pPr>
            <a:r>
              <a:rPr lang="en-US" sz="2000" dirty="0">
                <a:latin typeface="Calisto MT" panose="02040603050505030304" pitchFamily="18" charset="0"/>
              </a:rPr>
              <a:t>Commentary defines “minor” in CP guideline to include fictional minors</a:t>
            </a: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r>
              <a:rPr lang="en-US" sz="2000" i="1" dirty="0">
                <a:latin typeface="Calisto MT" panose="02040603050505030304" pitchFamily="18" charset="0"/>
              </a:rPr>
              <a:t>United States v. Holman</a:t>
            </a:r>
            <a:r>
              <a:rPr lang="en-US" sz="2000" dirty="0">
                <a:latin typeface="Calisto MT" panose="02040603050505030304" pitchFamily="18" charset="0"/>
              </a:rPr>
              <a:t>, 171 F.4th 303 (CA4 2026)</a:t>
            </a:r>
          </a:p>
          <a:p>
            <a:pPr marL="285750" indent="-285750">
              <a:buFont typeface="Arial" panose="020B0604020202020204" pitchFamily="34" charset="0"/>
              <a:buChar char="•"/>
            </a:pPr>
            <a:endParaRPr lang="en-US" sz="2000" dirty="0">
              <a:latin typeface="Calisto MT" panose="02040603050505030304" pitchFamily="18" charset="0"/>
            </a:endParaRPr>
          </a:p>
          <a:p>
            <a:pPr marL="742950" lvl="1" indent="-285750">
              <a:buFont typeface="Arial" panose="020B0604020202020204" pitchFamily="34" charset="0"/>
              <a:buChar char="•"/>
            </a:pPr>
            <a:r>
              <a:rPr lang="en-US" sz="2000" dirty="0">
                <a:latin typeface="Calisto MT" panose="02040603050505030304" pitchFamily="18" charset="0"/>
              </a:rPr>
              <a:t>Commentary defines “large capacity” in gun guideline as “more than 15 rounds” </a:t>
            </a: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spTree>
    <p:extLst>
      <p:ext uri="{BB962C8B-B14F-4D97-AF65-F5344CB8AC3E}">
        <p14:creationId xmlns:p14="http://schemas.microsoft.com/office/powerpoint/2010/main" val="405062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D7E57-289E-3DCD-987E-3C2ADC54F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C136C-CA04-2B2C-B57E-85F2D77CC35C}"/>
              </a:ext>
            </a:extLst>
          </p:cNvPr>
          <p:cNvSpPr>
            <a:spLocks noGrp="1"/>
          </p:cNvSpPr>
          <p:nvPr>
            <p:ph type="title"/>
          </p:nvPr>
        </p:nvSpPr>
        <p:spPr>
          <a:xfrm>
            <a:off x="1174102" y="250371"/>
            <a:ext cx="9601200" cy="617376"/>
          </a:xfrm>
        </p:spPr>
        <p:txBody>
          <a:bodyPr>
            <a:normAutofit/>
          </a:bodyPr>
          <a:lstStyle/>
          <a:p>
            <a:r>
              <a:rPr lang="en-US" cap="none" dirty="0">
                <a:latin typeface="Calisto MT" panose="02040603050505030304" pitchFamily="18" charset="0"/>
              </a:rPr>
              <a:t>Commentary Cert Grant: Beaird v. United States  </a:t>
            </a:r>
          </a:p>
        </p:txBody>
      </p:sp>
      <p:sp>
        <p:nvSpPr>
          <p:cNvPr id="6" name="TextBox 5">
            <a:extLst>
              <a:ext uri="{FF2B5EF4-FFF2-40B4-BE49-F238E27FC236}">
                <a16:creationId xmlns:a16="http://schemas.microsoft.com/office/drawing/2014/main" id="{F4C22947-0848-0208-FD81-4AAF09E185F7}"/>
              </a:ext>
            </a:extLst>
          </p:cNvPr>
          <p:cNvSpPr txBox="1"/>
          <p:nvPr/>
        </p:nvSpPr>
        <p:spPr>
          <a:xfrm>
            <a:off x="619937" y="1565105"/>
            <a:ext cx="10442804" cy="4785926"/>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sto MT" panose="02040603050505030304" pitchFamily="18" charset="0"/>
              </a:rPr>
              <a:t>Question Presented:  “Whether </a:t>
            </a:r>
            <a:r>
              <a:rPr lang="en-US" sz="2000" i="1" dirty="0">
                <a:latin typeface="Calisto MT" panose="02040603050505030304" pitchFamily="18" charset="0"/>
              </a:rPr>
              <a:t>Stinson v. United States </a:t>
            </a:r>
            <a:r>
              <a:rPr lang="en-US" sz="2000" dirty="0">
                <a:latin typeface="Calisto MT" panose="02040603050505030304" pitchFamily="18" charset="0"/>
              </a:rPr>
              <a:t>, 508 U. S. 36 (1993), still correctly states the rule for the deference that courts must give the commentary to the Sentencing Guidelines.”</a:t>
            </a: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r>
              <a:rPr lang="en-US" sz="2000" dirty="0">
                <a:latin typeface="Calisto MT" panose="02040603050505030304" pitchFamily="18" charset="0"/>
              </a:rPr>
              <a:t>Solicitor General:  concedes that a remand is necessary because CA5 didn’t apply </a:t>
            </a:r>
            <a:r>
              <a:rPr lang="en-US" sz="2000" i="1" dirty="0">
                <a:latin typeface="Calisto MT" panose="02040603050505030304" pitchFamily="18" charset="0"/>
              </a:rPr>
              <a:t>Kisor</a:t>
            </a:r>
            <a:endParaRPr lang="en-US" sz="2000" dirty="0">
              <a:latin typeface="Calisto MT" panose="02040603050505030304" pitchFamily="18" charset="0"/>
            </a:endParaRPr>
          </a:p>
          <a:p>
            <a:pPr marL="285750" indent="-285750">
              <a:buFont typeface="Arial" panose="020B0604020202020204" pitchFamily="34" charset="0"/>
              <a:buChar char="•"/>
            </a:pPr>
            <a:endParaRPr lang="en-US" sz="2000" dirty="0">
              <a:latin typeface="Calisto MT" panose="02040603050505030304" pitchFamily="18" charset="0"/>
            </a:endParaRPr>
          </a:p>
          <a:p>
            <a:pPr marL="285750" indent="-285750">
              <a:buFont typeface="Arial" panose="020B0604020202020204" pitchFamily="34" charset="0"/>
              <a:buChar char="•"/>
            </a:pPr>
            <a:r>
              <a:rPr lang="en-US" sz="2000" dirty="0">
                <a:latin typeface="Calisto MT" panose="02040603050505030304" pitchFamily="18" charset="0"/>
              </a:rPr>
              <a:t>Defendant’s position:  </a:t>
            </a:r>
          </a:p>
          <a:p>
            <a:pPr marL="742950" lvl="1" indent="-285750">
              <a:buFont typeface="Arial" panose="020B0604020202020204" pitchFamily="34" charset="0"/>
              <a:buChar char="•"/>
            </a:pPr>
            <a:endParaRPr lang="en-US" sz="2000" dirty="0">
              <a:latin typeface="Calisto MT" panose="02040603050505030304" pitchFamily="18" charset="0"/>
            </a:endParaRPr>
          </a:p>
          <a:p>
            <a:pPr marL="742950" lvl="1" indent="-285750">
              <a:buFont typeface="Arial" panose="020B0604020202020204" pitchFamily="34" charset="0"/>
              <a:buChar char="•"/>
            </a:pPr>
            <a:r>
              <a:rPr lang="en-US" sz="2000" dirty="0">
                <a:latin typeface="Calisto MT" panose="02040603050505030304" pitchFamily="18" charset="0"/>
              </a:rPr>
              <a:t>No deference to commentary; courts must independently resolve questions of law without deference to agency interpretations, as held in </a:t>
            </a:r>
            <a:r>
              <a:rPr lang="en-US" sz="2000" i="1" dirty="0">
                <a:latin typeface="Calisto MT" panose="02040603050505030304" pitchFamily="18" charset="0"/>
              </a:rPr>
              <a:t>Loper Bright. </a:t>
            </a:r>
            <a:endParaRPr lang="en-US" sz="2000" dirty="0">
              <a:latin typeface="Calisto MT" panose="02040603050505030304" pitchFamily="18" charset="0"/>
            </a:endParaRPr>
          </a:p>
          <a:p>
            <a:pPr marL="742950" lvl="1" indent="-285750">
              <a:buFont typeface="Arial" panose="020B0604020202020204" pitchFamily="34" charset="0"/>
              <a:buChar char="•"/>
            </a:pPr>
            <a:endParaRPr lang="en-US" sz="2000" dirty="0">
              <a:latin typeface="Calisto MT" panose="02040603050505030304" pitchFamily="18" charset="0"/>
            </a:endParaRPr>
          </a:p>
          <a:p>
            <a:pPr marL="742950" lvl="1" indent="-285750">
              <a:buFont typeface="Arial" panose="020B0604020202020204" pitchFamily="34" charset="0"/>
              <a:buChar char="•"/>
            </a:pPr>
            <a:r>
              <a:rPr lang="en-US" sz="2000" dirty="0">
                <a:latin typeface="Calisto MT" panose="02040603050505030304" pitchFamily="18" charset="0"/>
              </a:rPr>
              <a:t>If the guidelines text is “genuinely ambiguous”—as necessary under the </a:t>
            </a:r>
            <a:r>
              <a:rPr lang="en-US" sz="2000" i="1" dirty="0">
                <a:latin typeface="Calisto MT" panose="02040603050505030304" pitchFamily="18" charset="0"/>
              </a:rPr>
              <a:t>Kisor </a:t>
            </a:r>
            <a:r>
              <a:rPr lang="en-US" sz="2000" dirty="0">
                <a:latin typeface="Calisto MT" panose="02040603050505030304" pitchFamily="18" charset="0"/>
              </a:rPr>
              <a:t>analysis—that text should be construed in favor of criminal defendant under the rule of lenity. </a:t>
            </a: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spTree>
    <p:extLst>
      <p:ext uri="{BB962C8B-B14F-4D97-AF65-F5344CB8AC3E}">
        <p14:creationId xmlns:p14="http://schemas.microsoft.com/office/powerpoint/2010/main" val="118042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B0E15-3CA6-3B0B-95ED-086995C7E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BEBD3-594B-4462-1FA1-71FEB24E331F}"/>
              </a:ext>
            </a:extLst>
          </p:cNvPr>
          <p:cNvSpPr>
            <a:spLocks noGrp="1"/>
          </p:cNvSpPr>
          <p:nvPr>
            <p:ph type="title"/>
          </p:nvPr>
        </p:nvSpPr>
        <p:spPr>
          <a:xfrm>
            <a:off x="1174102" y="250371"/>
            <a:ext cx="9601200" cy="617376"/>
          </a:xfrm>
        </p:spPr>
        <p:txBody>
          <a:bodyPr>
            <a:normAutofit/>
          </a:bodyPr>
          <a:lstStyle/>
          <a:p>
            <a:r>
              <a:rPr lang="en-US" cap="none" dirty="0">
                <a:latin typeface="Calisto MT" panose="02040603050505030304" pitchFamily="18" charset="0"/>
              </a:rPr>
              <a:t>Supreme Court Project</a:t>
            </a:r>
          </a:p>
        </p:txBody>
      </p:sp>
      <p:sp>
        <p:nvSpPr>
          <p:cNvPr id="6" name="TextBox 5">
            <a:extLst>
              <a:ext uri="{FF2B5EF4-FFF2-40B4-BE49-F238E27FC236}">
                <a16:creationId xmlns:a16="http://schemas.microsoft.com/office/drawing/2014/main" id="{9A7D6FE6-E4C8-3B49-EED9-F8006BA1F0AE}"/>
              </a:ext>
            </a:extLst>
          </p:cNvPr>
          <p:cNvSpPr txBox="1"/>
          <p:nvPr/>
        </p:nvSpPr>
        <p:spPr>
          <a:xfrm>
            <a:off x="727011" y="1919745"/>
            <a:ext cx="5925715" cy="577850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listo MT" panose="02040603050505030304" pitchFamily="18" charset="0"/>
              </a:rPr>
              <a:t>Launched May 2026</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r>
              <a:rPr lang="en-US" sz="2400" dirty="0">
                <a:latin typeface="Calisto MT" panose="02040603050505030304" pitchFamily="18" charset="0"/>
              </a:rPr>
              <a:t>Available as a resource for both FPD and CJA counsel</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lnSpc>
                <a:spcPts val="3500"/>
              </a:lnSpc>
              <a:buFont typeface="Arial" panose="020B0604020202020204" pitchFamily="34" charset="0"/>
              <a:buChar char="•"/>
            </a:pPr>
            <a:r>
              <a:rPr lang="en-US" sz="2400" dirty="0">
                <a:latin typeface="Calisto MT" panose="02040603050505030304" pitchFamily="18" charset="0"/>
              </a:rPr>
              <a:t>scp_inquiries@fd.org</a:t>
            </a:r>
          </a:p>
          <a:p>
            <a:pPr marL="285750" indent="-285750">
              <a:lnSpc>
                <a:spcPts val="3500"/>
              </a:lnSpc>
              <a:buFont typeface="Arial" panose="020B0604020202020204" pitchFamily="34" charset="0"/>
              <a:buChar char="•"/>
            </a:pPr>
            <a:r>
              <a:rPr lang="en-US" sz="2400" dirty="0">
                <a:latin typeface="Calisto MT" panose="02040603050505030304" pitchFamily="18" charset="0"/>
              </a:rPr>
              <a:t>Ashley_Robertson@fd.org</a:t>
            </a:r>
          </a:p>
          <a:p>
            <a:pPr marL="285750" indent="-285750">
              <a:lnSpc>
                <a:spcPts val="3500"/>
              </a:lnSpc>
              <a:buFont typeface="Arial" panose="020B0604020202020204" pitchFamily="34" charset="0"/>
              <a:buChar char="•"/>
            </a:pPr>
            <a:r>
              <a:rPr lang="en-US" sz="2400" dirty="0">
                <a:latin typeface="Calisto MT" panose="02040603050505030304" pitchFamily="18" charset="0"/>
              </a:rPr>
              <a:t>Stacie_Fahsel@fd.org</a:t>
            </a:r>
          </a:p>
          <a:p>
            <a:pPr marL="285750" indent="-285750">
              <a:buFont typeface="Arial" panose="020B0604020202020204" pitchFamily="34" charset="0"/>
              <a:buChar char="•"/>
            </a:pPr>
            <a:endParaRPr lang="en-US" sz="2400" dirty="0">
              <a:latin typeface="Calisto MT" panose="02040603050505030304" pitchFamily="18" charset="0"/>
            </a:endParaRP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endParaRPr lang="en-US" sz="1500" dirty="0"/>
          </a:p>
        </p:txBody>
      </p:sp>
      <p:pic>
        <p:nvPicPr>
          <p:cNvPr id="10" name="Picture 9" descr="Timeline&#10;&#10;AI-generated content may be incorrect.">
            <a:extLst>
              <a:ext uri="{FF2B5EF4-FFF2-40B4-BE49-F238E27FC236}">
                <a16:creationId xmlns:a16="http://schemas.microsoft.com/office/drawing/2014/main" id="{DAB8FBB2-D06A-0CBE-7BDE-F1EDFA86BA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4570" y="250371"/>
            <a:ext cx="4786365" cy="5641073"/>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8B078C2E-97DC-2657-6DD8-4F39C2CBCA0F}"/>
                  </a:ext>
                </a:extLst>
              </p14:cNvPr>
              <p14:cNvContentPartPr/>
              <p14:nvPr/>
            </p14:nvContentPartPr>
            <p14:xfrm>
              <a:off x="7697513" y="3433100"/>
              <a:ext cx="1501560" cy="75240"/>
            </p14:xfrm>
          </p:contentPart>
        </mc:Choice>
        <mc:Fallback xmlns="">
          <p:pic>
            <p:nvPicPr>
              <p:cNvPr id="3" name="Ink 2">
                <a:extLst>
                  <a:ext uri="{FF2B5EF4-FFF2-40B4-BE49-F238E27FC236}">
                    <a16:creationId xmlns:a16="http://schemas.microsoft.com/office/drawing/2014/main" id="{8B078C2E-97DC-2657-6DD8-4F39C2CBCA0F}"/>
                  </a:ext>
                </a:extLst>
              </p:cNvPr>
              <p:cNvPicPr/>
              <p:nvPr/>
            </p:nvPicPr>
            <p:blipFill>
              <a:blip r:embed="rId5"/>
              <a:stretch>
                <a:fillRect/>
              </a:stretch>
            </p:blipFill>
            <p:spPr>
              <a:xfrm>
                <a:off x="7643513" y="3325460"/>
                <a:ext cx="1609200" cy="290880"/>
              </a:xfrm>
              <a:prstGeom prst="rect">
                <a:avLst/>
              </a:prstGeom>
            </p:spPr>
          </p:pic>
        </mc:Fallback>
      </mc:AlternateContent>
    </p:spTree>
    <p:extLst>
      <p:ext uri="{BB962C8B-B14F-4D97-AF65-F5344CB8AC3E}">
        <p14:creationId xmlns:p14="http://schemas.microsoft.com/office/powerpoint/2010/main" val="420882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ndling Difficult Questions ...">
            <a:extLst>
              <a:ext uri="{FF2B5EF4-FFF2-40B4-BE49-F238E27FC236}">
                <a16:creationId xmlns:a16="http://schemas.microsoft.com/office/drawing/2014/main" id="{F6FFAA48-9541-D562-9417-47F1DC9A8C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0540" y="1530949"/>
            <a:ext cx="6090920" cy="379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04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031023_Win32.potx" id="{E7C5DF6E-549D-4E9B-935B-C6E8D839CE4F}" vid="{E5B5BF34-C341-4C53-BFF1-BF734FCD4F06}"/>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Business red line presentation (widescreen)</Template>
  <TotalTime>9884</TotalTime>
  <Words>5180</Words>
  <Application>Microsoft Office PowerPoint</Application>
  <PresentationFormat>Widescreen</PresentationFormat>
  <Paragraphs>541</Paragraphs>
  <Slides>39</Slides>
  <Notes>36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Calisto MT</vt:lpstr>
      <vt:lpstr>Cambria</vt:lpstr>
      <vt:lpstr>Courier New</vt:lpstr>
      <vt:lpstr>Red Line Business 16x9</vt:lpstr>
      <vt:lpstr>SUPREME Court and Fourth Circuit Update:</vt:lpstr>
      <vt:lpstr>OVERVIEW</vt:lpstr>
      <vt:lpstr>We will host three trivia breaks.  With prizes.</vt:lpstr>
      <vt:lpstr>Two Observations about 2025-2026 SCOTUS Term</vt:lpstr>
      <vt:lpstr>Two NEW SUPREME COURT  FOURTH AMENDMENT CASES</vt:lpstr>
      <vt:lpstr>Chatrie v. United States, 146 S. Ct. 2193 (2026)  (Kagan, J.) (6-3 opinion)</vt:lpstr>
      <vt:lpstr>Chatrie has implications for other digital searches. Challenge them.</vt:lpstr>
      <vt:lpstr>If you have a case involving any of these types of searches:</vt:lpstr>
      <vt:lpstr>Chatrie still isn’t over….</vt:lpstr>
      <vt:lpstr>Case v. Montana, 146 S. Ct. 500 (2026) (Kagan, J.) (9-0)</vt:lpstr>
      <vt:lpstr>Trivia challenge #1!</vt:lpstr>
      <vt:lpstr>The Second Amendment</vt:lpstr>
      <vt:lpstr>PowerPoint Presentation</vt:lpstr>
      <vt:lpstr>PowerPoint Presentation</vt:lpstr>
      <vt:lpstr>United States v. Hemani (June 18, 2026) (9-0)</vt:lpstr>
      <vt:lpstr>Hemani:  Open Questions </vt:lpstr>
      <vt:lpstr>Hemani:  Thomas Concurrence</vt:lpstr>
      <vt:lpstr>Other SCOTUS Developments on Second Amendment</vt:lpstr>
      <vt:lpstr>FOURTH AMENDMENT DEVELOPMENTS IN THE FOURTH CIRCUIT</vt:lpstr>
      <vt:lpstr>Let’s talk about sakyi</vt:lpstr>
      <vt:lpstr>Hemani may help</vt:lpstr>
      <vt:lpstr>First, the good news!</vt:lpstr>
      <vt:lpstr>Trivia challenge #2!</vt:lpstr>
      <vt:lpstr>United States v. Hawkins, 161 F.4th 242 (4th Cir. 2025) (Benjamin, J.)</vt:lpstr>
      <vt:lpstr>United States v. Williams, 180 F.4th 613 (4th Cir. 2026) (Benjamin, J.)</vt:lpstr>
      <vt:lpstr>United States v. Martin, 173 F.4th 110 (4th Cir. 2026) (Benjamin, J.)</vt:lpstr>
      <vt:lpstr>United States v. Ray, 141 F.4th 129 (4th Cir. 2025) (Thacker, J.)</vt:lpstr>
      <vt:lpstr>Now for the bad news….</vt:lpstr>
      <vt:lpstr>United States v. Belmonte Cardozo, 181 F.4th 461 (4th Cir. Jul. 13, 2026) (Quattlebaum, J.)</vt:lpstr>
      <vt:lpstr>United States v. Johnson, 148 F.4th 287 (4th Cir. 2025) (Harris, J.)</vt:lpstr>
      <vt:lpstr>United States v. Lowers, 170 F.4th 134 (4th Cir. 2025) (Thacker, J.) </vt:lpstr>
      <vt:lpstr>Sentencing, Supervision, and Other Issues</vt:lpstr>
      <vt:lpstr>Rico v. United States (SCOTUS March 25, 2026)   </vt:lpstr>
      <vt:lpstr>TRIVIA CHALLENGE #3!</vt:lpstr>
      <vt:lpstr>Fourth Circuit SRV Decisions</vt:lpstr>
      <vt:lpstr>Sentencing: Commentary Challenges</vt:lpstr>
      <vt:lpstr>Commentary Cert Grant: Beaird v. United States  </vt:lpstr>
      <vt:lpstr>Supreme Court Project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SUPREME Court Review:</dc:title>
  <dc:creator>Joshua B Carpenter</dc:creator>
  <cp:lastModifiedBy>Joshua B Carpenter</cp:lastModifiedBy>
  <cp:revision>103</cp:revision>
  <cp:lastPrinted>2024-08-22T15:20:47Z</cp:lastPrinted>
  <dcterms:created xsi:type="dcterms:W3CDTF">2024-07-18T15:46:57Z</dcterms:created>
  <dcterms:modified xsi:type="dcterms:W3CDTF">2026-08-19T17:25:19Z</dcterms:modified>
</cp:coreProperties>
</file>